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408" r:id="rId2"/>
    <p:sldId id="544" r:id="rId3"/>
    <p:sldId id="402" r:id="rId4"/>
    <p:sldId id="546" r:id="rId5"/>
    <p:sldId id="551" r:id="rId6"/>
    <p:sldId id="547"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70" r:id="rId21"/>
    <p:sldId id="30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mith" initials="RS" lastIdx="1" clrIdx="0">
    <p:extLst>
      <p:ext uri="{19B8F6BF-5375-455C-9EA6-DF929625EA0E}">
        <p15:presenceInfo xmlns:p15="http://schemas.microsoft.com/office/powerpoint/2012/main" userId="5b6cddbcfcb1eb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7FB"/>
    <a:srgbClr val="FFFFCC"/>
    <a:srgbClr val="000099"/>
    <a:srgbClr val="413F33"/>
    <a:srgbClr val="788386"/>
    <a:srgbClr val="0000CC"/>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7" autoAdjust="0"/>
    <p:restoredTop sz="92535" autoAdjust="0"/>
  </p:normalViewPr>
  <p:slideViewPr>
    <p:cSldViewPr>
      <p:cViewPr varScale="1">
        <p:scale>
          <a:sx n="120" d="100"/>
          <a:sy n="120" d="100"/>
        </p:scale>
        <p:origin x="117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92F06-48AE-43BD-A7CA-34C4931525D1}" type="datetimeFigureOut">
              <a:rPr lang="en-US" smtClean="0"/>
              <a:t>5/17/2022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24EF8-F714-455C-84DB-A6F22B8F98D0}" type="slidenum">
              <a:rPr lang="en-US" smtClean="0"/>
              <a:t>‹#›</a:t>
            </a:fld>
            <a:endParaRPr lang="en-US" dirty="0"/>
          </a:p>
        </p:txBody>
      </p:sp>
    </p:spTree>
    <p:extLst>
      <p:ext uri="{BB962C8B-B14F-4D97-AF65-F5344CB8AC3E}">
        <p14:creationId xmlns:p14="http://schemas.microsoft.com/office/powerpoint/2010/main" val="23309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424EF8-F714-455C-84DB-A6F22B8F98D0}" type="slidenum">
              <a:rPr lang="en-US" smtClean="0"/>
              <a:t>1</a:t>
            </a:fld>
            <a:endParaRPr lang="en-US" dirty="0"/>
          </a:p>
        </p:txBody>
      </p:sp>
    </p:spTree>
    <p:extLst>
      <p:ext uri="{BB962C8B-B14F-4D97-AF65-F5344CB8AC3E}">
        <p14:creationId xmlns:p14="http://schemas.microsoft.com/office/powerpoint/2010/main" val="81998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a:t>
            </a:fld>
            <a:endParaRPr lang="en-US" dirty="0"/>
          </a:p>
        </p:txBody>
      </p:sp>
    </p:spTree>
    <p:extLst>
      <p:ext uri="{BB962C8B-B14F-4D97-AF65-F5344CB8AC3E}">
        <p14:creationId xmlns:p14="http://schemas.microsoft.com/office/powerpoint/2010/main" val="159859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3</a:t>
            </a:fld>
            <a:endParaRPr lang="en-US" dirty="0"/>
          </a:p>
        </p:txBody>
      </p:sp>
    </p:spTree>
    <p:extLst>
      <p:ext uri="{BB962C8B-B14F-4D97-AF65-F5344CB8AC3E}">
        <p14:creationId xmlns:p14="http://schemas.microsoft.com/office/powerpoint/2010/main" val="348366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24EF8-F714-455C-84DB-A6F22B8F98D0}" type="slidenum">
              <a:rPr lang="en-US" smtClean="0"/>
              <a:t>21</a:t>
            </a:fld>
            <a:endParaRPr lang="en-US" dirty="0"/>
          </a:p>
        </p:txBody>
      </p:sp>
    </p:spTree>
    <p:extLst>
      <p:ext uri="{BB962C8B-B14F-4D97-AF65-F5344CB8AC3E}">
        <p14:creationId xmlns:p14="http://schemas.microsoft.com/office/powerpoint/2010/main" val="157416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ADC70-ADF4-4CD0-9082-7C73659E7FED}"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65610-5F02-4AE1-BC35-2BEED157A023}"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6D2AB-028D-45AA-94BB-7942CC8E2EF1}"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DF623-7C08-47EA-BDF2-6C465DD62B0D}"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5B17F-C572-4CB0-895B-0617648CE469}" type="datetime1">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A5390-D28F-4599-8F20-161D62C4F413}" type="datetime1">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5CD2E1-5B55-4B60-9F0A-D105F1CBD11C}" type="datetime1">
              <a:rPr lang="en-US" smtClean="0"/>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E478F8-354A-4921-92D4-A591DCDB3151}" type="datetime1">
              <a:rPr lang="en-US" smtClean="0"/>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3C10A-C85A-4B03-B15D-B30E1210FBD1}" type="datetime1">
              <a:rPr lang="en-US" smtClean="0"/>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B91C8-FBFF-4EAD-AEBC-059AF0824046}" type="datetime1">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05AD6-5280-4E7A-9245-48825472ED99}" type="datetime1">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94493-AC3B-410B-BF08-4C1E37F6A2A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0DA0C-7301-43B6-B76F-3B3C1741D84B}" type="datetime1">
              <a:rPr lang="en-US" smtClean="0"/>
              <a:t>5/17/2022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94493-AC3B-410B-BF08-4C1E37F6A2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mailto:vseaman@incog.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8295" r="-1" b="23014"/>
          <a:stretch/>
        </p:blipFill>
        <p:spPr>
          <a:xfrm>
            <a:off x="240030" y="320040"/>
            <a:ext cx="8661654" cy="4462272"/>
          </a:xfrm>
          <a:prstGeom prst="rect">
            <a:avLst/>
          </a:prstGeom>
        </p:spPr>
      </p:pic>
      <p:sp>
        <p:nvSpPr>
          <p:cNvPr id="9" name="Rectangle 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044952" y="5093208"/>
            <a:ext cx="5718043" cy="1261872"/>
          </a:xfrm>
        </p:spPr>
        <p:txBody>
          <a:bodyPr vert="horz" lIns="91440" tIns="45720" rIns="91440" bIns="45720" rtlCol="0" anchor="ctr">
            <a:normAutofit fontScale="90000"/>
          </a:bodyPr>
          <a:lstStyle/>
          <a:p>
            <a:pPr marL="461963" indent="-461963" algn="l">
              <a:lnSpc>
                <a:spcPct val="90000"/>
              </a:lnSpc>
              <a:buFont typeface="+mj-lt"/>
              <a:buAutoNum type="arabicPeriod"/>
            </a:pPr>
            <a:r>
              <a:rPr lang="en-US" sz="3600" dirty="0">
                <a:solidFill>
                  <a:schemeClr val="accent6">
                    <a:lumMod val="60000"/>
                    <a:lumOff val="40000"/>
                  </a:schemeClr>
                </a:solidFill>
                <a:effectLst>
                  <a:outerShdw blurRad="38100" dist="38100" dir="2700000" algn="tl">
                    <a:srgbClr val="000000">
                      <a:alpha val="43137"/>
                    </a:srgbClr>
                  </a:outerShdw>
                </a:effectLst>
              </a:rPr>
              <a:t>MCM-3 and Part IV Inspection   and Sampling Requirements</a:t>
            </a:r>
          </a:p>
        </p:txBody>
      </p:sp>
      <p:sp>
        <p:nvSpPr>
          <p:cNvPr id="3" name="Subtitle 2"/>
          <p:cNvSpPr>
            <a:spLocks noGrp="1"/>
          </p:cNvSpPr>
          <p:nvPr>
            <p:ph type="subTitle" idx="1"/>
          </p:nvPr>
        </p:nvSpPr>
        <p:spPr>
          <a:xfrm>
            <a:off x="240030" y="5093208"/>
            <a:ext cx="2665089" cy="1261872"/>
          </a:xfrm>
        </p:spPr>
        <p:txBody>
          <a:bodyPr vert="horz" lIns="91440" tIns="45720" rIns="91440" bIns="45720" rtlCol="0" anchor="ctr">
            <a:noAutofit/>
          </a:bodyPr>
          <a:lstStyle/>
          <a:p>
            <a:pPr algn="r">
              <a:lnSpc>
                <a:spcPct val="90000"/>
              </a:lnSpc>
            </a:pPr>
            <a:r>
              <a:rPr lang="en-US" sz="2200" dirty="0">
                <a:solidFill>
                  <a:schemeClr val="bg2"/>
                </a:solidFill>
              </a:rPr>
              <a:t>Presented by INCOG</a:t>
            </a:r>
          </a:p>
          <a:p>
            <a:pPr algn="r">
              <a:lnSpc>
                <a:spcPct val="90000"/>
              </a:lnSpc>
            </a:pPr>
            <a:r>
              <a:rPr lang="en-US" sz="2200" dirty="0">
                <a:solidFill>
                  <a:schemeClr val="bg2"/>
                </a:solidFill>
              </a:rPr>
              <a:t>Nienhuis Park</a:t>
            </a:r>
          </a:p>
          <a:p>
            <a:pPr algn="r">
              <a:lnSpc>
                <a:spcPct val="90000"/>
              </a:lnSpc>
            </a:pPr>
            <a:r>
              <a:rPr lang="en-US" sz="2200" dirty="0">
                <a:solidFill>
                  <a:schemeClr val="bg2"/>
                </a:solidFill>
              </a:rPr>
              <a:t>May 18, 2022</a:t>
            </a:r>
          </a:p>
        </p:txBody>
      </p:sp>
      <p:cxnSp>
        <p:nvCxnSpPr>
          <p:cNvPr id="11" name="Straight Connector 1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2922C84-67E7-46B4-B663-6AEDDFDB0F7F}"/>
              </a:ext>
            </a:extLst>
          </p:cNvPr>
          <p:cNvSpPr txBox="1">
            <a:spLocks/>
          </p:cNvSpPr>
          <p:nvPr/>
        </p:nvSpPr>
        <p:spPr>
          <a:xfrm>
            <a:off x="1140335" y="1066800"/>
            <a:ext cx="6861043" cy="2418588"/>
          </a:xfrm>
          <a:prstGeom prst="rect">
            <a:avLst/>
          </a:prstGeom>
          <a:solidFill>
            <a:srgbClr val="413F33">
              <a:alpha val="48000"/>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5400" dirty="0">
                <a:solidFill>
                  <a:schemeClr val="accent6">
                    <a:lumMod val="20000"/>
                    <a:lumOff val="80000"/>
                  </a:schemeClr>
                </a:solidFill>
                <a:effectLst>
                  <a:outerShdw blurRad="38100" dist="38100" dir="2700000" algn="tl">
                    <a:srgbClr val="000000">
                      <a:alpha val="43137"/>
                    </a:srgbClr>
                  </a:outerShdw>
                </a:effectLst>
              </a:rPr>
              <a:t>GCSA Workshop</a:t>
            </a:r>
          </a:p>
          <a:p>
            <a:pPr>
              <a:spcBef>
                <a:spcPts val="2400"/>
              </a:spcBef>
            </a:pPr>
            <a:r>
              <a:rPr lang="en-US" sz="4200" dirty="0">
                <a:solidFill>
                  <a:schemeClr val="accent6">
                    <a:lumMod val="20000"/>
                    <a:lumOff val="80000"/>
                  </a:schemeClr>
                </a:solidFill>
                <a:effectLst>
                  <a:outerShdw blurRad="38100" dist="38100" dir="2700000" algn="tl">
                    <a:srgbClr val="000000">
                      <a:alpha val="43137"/>
                    </a:srgbClr>
                  </a:outerShdw>
                </a:effectLst>
              </a:rPr>
              <a:t>OKR04 MCM-3 and Part IV Sampling and Field Methods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a:bodyPr>
          <a:lstStyle/>
          <a:p>
            <a:pPr algn="l"/>
            <a:r>
              <a:rPr lang="en-US" sz="3800" dirty="0">
                <a:solidFill>
                  <a:schemeClr val="bg2">
                    <a:lumMod val="25000"/>
                  </a:schemeClr>
                </a:solidFill>
              </a:rPr>
              <a:t>Part IV.B  TMDL Implementation Schedule</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08970"/>
            <a:ext cx="8522207" cy="5168030"/>
          </a:xfrm>
          <a:solidFill>
            <a:schemeClr val="bg2">
              <a:alpha val="64000"/>
            </a:schemeClr>
          </a:solidFill>
        </p:spPr>
        <p:txBody>
          <a:bodyPr anchor="t">
            <a:normAutofit/>
          </a:bodyPr>
          <a:lstStyle/>
          <a:p>
            <a:pPr marL="0" indent="0">
              <a:lnSpc>
                <a:spcPct val="120000"/>
              </a:lnSpc>
              <a:spcBef>
                <a:spcPts val="600"/>
              </a:spcBef>
              <a:buNone/>
            </a:pPr>
            <a:r>
              <a:rPr lang="en-US" sz="2200" dirty="0">
                <a:latin typeface="Calibri" panose="020F0502020204030204" pitchFamily="34" charset="0"/>
                <a:cs typeface="Microsoft Sans Serif" panose="020B0604020202020204" pitchFamily="34" charset="0"/>
              </a:rPr>
              <a:t>OKR04 Part IV.B.7 Table IV-2 is a TMDL implementation schedule:</a:t>
            </a:r>
            <a:endParaRPr lang="en-US" sz="2200" dirty="0">
              <a:effectLst/>
              <a:latin typeface="Calibri" panose="020F0502020204030204" pitchFamily="34" charset="0"/>
              <a:ea typeface="Times New Roman" panose="02020603050405020304" pitchFamily="18" charset="0"/>
            </a:endParaRPr>
          </a:p>
          <a:p>
            <a:pPr>
              <a:lnSpc>
                <a:spcPct val="120000"/>
              </a:lnSpc>
              <a:spcBef>
                <a:spcPts val="600"/>
              </a:spcBef>
            </a:pPr>
            <a:endParaRPr lang="en-US" sz="1800" dirty="0">
              <a:solidFill>
                <a:schemeClr val="accent2">
                  <a:lumMod val="50000"/>
                </a:schemeClr>
              </a:solidFill>
              <a:latin typeface="Calibri" panose="020F0502020204030204" pitchFamily="34" charset="0"/>
              <a:ea typeface="Times New Roman" panose="02020603050405020304" pitchFamily="18" charset="0"/>
            </a:endParaRPr>
          </a:p>
          <a:p>
            <a:pPr marL="0" indent="0">
              <a:lnSpc>
                <a:spcPct val="120000"/>
              </a:lnSpc>
              <a:spcBef>
                <a:spcPts val="600"/>
              </a:spcBef>
              <a:buNone/>
            </a:pPr>
            <a:endParaRPr lang="en-US" sz="2000" dirty="0">
              <a:latin typeface="Calibri" panose="020F050202020403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904162" y="6248400"/>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66964D17-EF80-4809-B518-A712FA09801B}"/>
              </a:ext>
            </a:extLst>
          </p:cNvPr>
          <p:cNvGraphicFramePr>
            <a:graphicFrameLocks noGrp="1"/>
          </p:cNvGraphicFramePr>
          <p:nvPr>
            <p:extLst>
              <p:ext uri="{D42A27DB-BD31-4B8C-83A1-F6EECF244321}">
                <p14:modId xmlns:p14="http://schemas.microsoft.com/office/powerpoint/2010/main" val="2365793833"/>
              </p:ext>
            </p:extLst>
          </p:nvPr>
        </p:nvGraphicFramePr>
        <p:xfrm>
          <a:off x="457200" y="1905000"/>
          <a:ext cx="8305801" cy="4171053"/>
        </p:xfrm>
        <a:graphic>
          <a:graphicData uri="http://schemas.openxmlformats.org/drawingml/2006/table">
            <a:tbl>
              <a:tblPr firstRow="1" firstCol="1" bandRow="1">
                <a:tableStyleId>{9DCAF9ED-07DC-4A11-8D7F-57B35C25682E}</a:tableStyleId>
              </a:tblPr>
              <a:tblGrid>
                <a:gridCol w="2590801">
                  <a:extLst>
                    <a:ext uri="{9D8B030D-6E8A-4147-A177-3AD203B41FA5}">
                      <a16:colId xmlns:a16="http://schemas.microsoft.com/office/drawing/2014/main" val="2450132753"/>
                    </a:ext>
                  </a:extLst>
                </a:gridCol>
                <a:gridCol w="2572232">
                  <a:extLst>
                    <a:ext uri="{9D8B030D-6E8A-4147-A177-3AD203B41FA5}">
                      <a16:colId xmlns:a16="http://schemas.microsoft.com/office/drawing/2014/main" val="1793609401"/>
                    </a:ext>
                  </a:extLst>
                </a:gridCol>
                <a:gridCol w="3142768">
                  <a:extLst>
                    <a:ext uri="{9D8B030D-6E8A-4147-A177-3AD203B41FA5}">
                      <a16:colId xmlns:a16="http://schemas.microsoft.com/office/drawing/2014/main" val="3437238051"/>
                    </a:ext>
                  </a:extLst>
                </a:gridCol>
              </a:tblGrid>
              <a:tr h="389665">
                <a:tc>
                  <a:txBody>
                    <a:bodyPr/>
                    <a:lstStyle/>
                    <a:p>
                      <a:pPr marL="0" marR="0">
                        <a:lnSpc>
                          <a:spcPct val="100000"/>
                        </a:lnSpc>
                        <a:spcBef>
                          <a:spcPts val="0"/>
                        </a:spcBef>
                        <a:spcAft>
                          <a:spcPts val="0"/>
                        </a:spcAft>
                      </a:pPr>
                      <a:r>
                        <a:rPr lang="en-US" sz="1800" dirty="0">
                          <a:effectLst/>
                        </a:rPr>
                        <a:t>TMDL Activity</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pPr>
                      <a:r>
                        <a:rPr lang="en-US" sz="1800" dirty="0">
                          <a:effectLst/>
                        </a:rPr>
                        <a:t>Option A  (no Baseline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tabLst/>
                      </a:pPr>
                      <a:r>
                        <a:rPr lang="en-US" sz="1800" dirty="0">
                          <a:effectLst/>
                        </a:rPr>
                        <a:t>Option B  (Baseline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182781397"/>
                  </a:ext>
                </a:extLst>
              </a:tr>
              <a:tr h="530712">
                <a:tc>
                  <a:txBody>
                    <a:bodyPr/>
                    <a:lstStyle/>
                    <a:p>
                      <a:pPr marL="0" marR="0">
                        <a:lnSpc>
                          <a:spcPct val="100000"/>
                        </a:lnSpc>
                        <a:spcBef>
                          <a:spcPts val="0"/>
                        </a:spcBef>
                        <a:spcAft>
                          <a:spcPts val="0"/>
                        </a:spcAft>
                      </a:pPr>
                      <a:r>
                        <a:rPr lang="x-none" sz="1800" dirty="0">
                          <a:effectLst/>
                        </a:rPr>
                        <a:t>SWMP review and evaluation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gridSpan="2">
                  <a:txBody>
                    <a:bodyPr/>
                    <a:lstStyle/>
                    <a:p>
                      <a:pPr marL="0" marR="0">
                        <a:lnSpc>
                          <a:spcPct val="100000"/>
                        </a:lnSpc>
                        <a:spcBef>
                          <a:spcPts val="0"/>
                        </a:spcBef>
                        <a:spcAft>
                          <a:spcPts val="0"/>
                        </a:spcAft>
                      </a:pPr>
                      <a:r>
                        <a:rPr lang="x-none" sz="1800" dirty="0">
                          <a:effectLst/>
                        </a:rPr>
                        <a:t>No more than two years from TMDL effective date </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144568871"/>
                  </a:ext>
                </a:extLst>
              </a:tr>
              <a:tr h="768443">
                <a:tc>
                  <a:txBody>
                    <a:bodyPr/>
                    <a:lstStyle/>
                    <a:p>
                      <a:pPr marL="0" marR="0">
                        <a:lnSpc>
                          <a:spcPct val="100000"/>
                        </a:lnSpc>
                        <a:spcBef>
                          <a:spcPts val="0"/>
                        </a:spcBef>
                        <a:spcAft>
                          <a:spcPts val="0"/>
                        </a:spcAft>
                      </a:pPr>
                      <a:r>
                        <a:rPr lang="x-none" sz="1800" dirty="0">
                          <a:effectLst/>
                        </a:rPr>
                        <a:t>TMDL Pollutant Baseline Monitoring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gn="ctr">
                        <a:lnSpc>
                          <a:spcPct val="100000"/>
                        </a:lnSpc>
                        <a:spcBef>
                          <a:spcPts val="0"/>
                        </a:spcBef>
                        <a:spcAft>
                          <a:spcPts val="0"/>
                        </a:spcAft>
                      </a:pPr>
                      <a:r>
                        <a:rPr lang="en-US" sz="1800" dirty="0">
                          <a:effectLst/>
                        </a:rPr>
                        <a:t>n/a</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pPr>
                      <a:r>
                        <a:rPr lang="x-none" sz="1800">
                          <a:effectLst/>
                        </a:rPr>
                        <a:t>No more than three years from TMDL effective date</a:t>
                      </a:r>
                      <a:r>
                        <a:rPr lang="en-US" sz="1800" dirty="0">
                          <a:effectLst/>
                        </a:rPr>
                        <a:t>  </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276343894"/>
                  </a:ext>
                </a:extLst>
              </a:tr>
              <a:tr h="1152665">
                <a:tc>
                  <a:txBody>
                    <a:bodyPr/>
                    <a:lstStyle/>
                    <a:p>
                      <a:pPr marL="0" marR="0">
                        <a:lnSpc>
                          <a:spcPct val="100000"/>
                        </a:lnSpc>
                        <a:spcBef>
                          <a:spcPts val="0"/>
                        </a:spcBef>
                        <a:spcAft>
                          <a:spcPts val="0"/>
                        </a:spcAft>
                      </a:pPr>
                      <a:r>
                        <a:rPr lang="x-none" sz="1800" dirty="0">
                          <a:effectLst/>
                        </a:rPr>
                        <a:t>TMDL Pollutant Reduction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pPr>
                      <a:r>
                        <a:rPr lang="x-none" sz="1800" dirty="0">
                          <a:effectLst/>
                        </a:rPr>
                        <a:t>No more than three years from TMDL effective date</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pPr>
                      <a:r>
                        <a:rPr lang="x-none" sz="1800" dirty="0">
                          <a:effectLst/>
                        </a:rPr>
                        <a:t>No more than 5 years after </a:t>
                      </a:r>
                      <a:r>
                        <a:rPr lang="x-none" sz="1800" u="sng" dirty="0">
                          <a:effectLst/>
                        </a:rPr>
                        <a:t>implementation</a:t>
                      </a:r>
                      <a:r>
                        <a:rPr lang="x-none" sz="1800" dirty="0">
                          <a:effectLst/>
                        </a:rPr>
                        <a:t> of the baseline monitoring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262667736"/>
                  </a:ext>
                </a:extLst>
              </a:tr>
              <a:tr h="1152665">
                <a:tc>
                  <a:txBody>
                    <a:bodyPr/>
                    <a:lstStyle/>
                    <a:p>
                      <a:pPr marL="0" marR="0">
                        <a:lnSpc>
                          <a:spcPct val="100000"/>
                        </a:lnSpc>
                        <a:spcBef>
                          <a:spcPts val="0"/>
                        </a:spcBef>
                        <a:spcAft>
                          <a:spcPts val="0"/>
                        </a:spcAft>
                      </a:pPr>
                      <a:r>
                        <a:rPr lang="x-none" sz="1800" dirty="0">
                          <a:effectLst/>
                        </a:rPr>
                        <a:t>TMDL Pollutant Monitoring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pPr>
                      <a:r>
                        <a:rPr lang="x-none" sz="1800" dirty="0">
                          <a:effectLst/>
                        </a:rPr>
                        <a:t>No more than three years from TMDL effective date</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tc>
                  <a:txBody>
                    <a:bodyPr/>
                    <a:lstStyle/>
                    <a:p>
                      <a:pPr marL="0" marR="0">
                        <a:lnSpc>
                          <a:spcPct val="100000"/>
                        </a:lnSpc>
                        <a:spcBef>
                          <a:spcPts val="0"/>
                        </a:spcBef>
                        <a:spcAft>
                          <a:spcPts val="0"/>
                        </a:spcAft>
                      </a:pPr>
                      <a:r>
                        <a:rPr lang="x-none" sz="1800" dirty="0">
                          <a:effectLst/>
                        </a:rPr>
                        <a:t>No more than 5 years after </a:t>
                      </a:r>
                      <a:r>
                        <a:rPr lang="x-none" sz="1800" u="sng" dirty="0">
                          <a:effectLst/>
                        </a:rPr>
                        <a:t>implementation</a:t>
                      </a:r>
                      <a:r>
                        <a:rPr lang="x-none" sz="1800" dirty="0">
                          <a:effectLst/>
                        </a:rPr>
                        <a:t> of the baseline monitoring plan</a:t>
                      </a:r>
                      <a:endParaRPr lang="en-US" sz="1800" dirty="0">
                        <a:solidFill>
                          <a:srgbClr val="50637D"/>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404557961"/>
                  </a:ext>
                </a:extLst>
              </a:tr>
            </a:tbl>
          </a:graphicData>
        </a:graphic>
      </p:graphicFrame>
      <p:sp>
        <p:nvSpPr>
          <p:cNvPr id="9" name="TextBox 8">
            <a:extLst>
              <a:ext uri="{FF2B5EF4-FFF2-40B4-BE49-F238E27FC236}">
                <a16:creationId xmlns:a16="http://schemas.microsoft.com/office/drawing/2014/main" id="{F787ADE0-AC56-4AFD-8025-27C03BB8C2CC}"/>
              </a:ext>
            </a:extLst>
          </p:cNvPr>
          <p:cNvSpPr txBox="1"/>
          <p:nvPr/>
        </p:nvSpPr>
        <p:spPr>
          <a:xfrm>
            <a:off x="509588" y="6096000"/>
            <a:ext cx="3048000" cy="338554"/>
          </a:xfrm>
          <a:prstGeom prst="rect">
            <a:avLst/>
          </a:prstGeom>
          <a:noFill/>
        </p:spPr>
        <p:txBody>
          <a:bodyPr wrap="square" rtlCol="0">
            <a:spAutoFit/>
          </a:bodyPr>
          <a:lstStyle/>
          <a:p>
            <a:r>
              <a:rPr lang="en-US" sz="1600" i="1" dirty="0"/>
              <a:t>TMDL Effective Date: June 1, 2022</a:t>
            </a:r>
          </a:p>
        </p:txBody>
      </p:sp>
    </p:spTree>
    <p:extLst>
      <p:ext uri="{BB962C8B-B14F-4D97-AF65-F5344CB8AC3E}">
        <p14:creationId xmlns:p14="http://schemas.microsoft.com/office/powerpoint/2010/main" val="94676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fontScale="90000"/>
          </a:bodyPr>
          <a:lstStyle/>
          <a:p>
            <a:pPr algn="l"/>
            <a:r>
              <a:rPr lang="en-US" sz="3800" dirty="0">
                <a:solidFill>
                  <a:schemeClr val="bg2">
                    <a:lumMod val="25000"/>
                  </a:schemeClr>
                </a:solidFill>
              </a:rPr>
              <a:t>Part IV.B.3  TMDL Pollutant Monitoring Plan</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71600"/>
            <a:ext cx="8522207" cy="5105400"/>
          </a:xfrm>
          <a:solidFill>
            <a:schemeClr val="bg2">
              <a:alpha val="64000"/>
            </a:schemeClr>
          </a:solidFill>
        </p:spPr>
        <p:txBody>
          <a:bodyPr anchor="t">
            <a:normAutofit/>
          </a:bodyPr>
          <a:lstStyle/>
          <a:p>
            <a:pPr marL="0" indent="0">
              <a:lnSpc>
                <a:spcPct val="120000"/>
              </a:lnSpc>
              <a:spcBef>
                <a:spcPts val="600"/>
              </a:spcBef>
              <a:buNone/>
            </a:pPr>
            <a:r>
              <a:rPr lang="en-US" sz="2200" dirty="0">
                <a:latin typeface="Calibri" panose="020F0502020204030204" pitchFamily="34" charset="0"/>
                <a:cs typeface="Microsoft Sans Serif" panose="020B0604020202020204" pitchFamily="34" charset="0"/>
              </a:rPr>
              <a:t>“</a:t>
            </a:r>
            <a:r>
              <a:rPr lang="en-US" sz="2000" i="1" dirty="0">
                <a:solidFill>
                  <a:schemeClr val="accent1">
                    <a:lumMod val="75000"/>
                  </a:schemeClr>
                </a:solidFill>
                <a:latin typeface="Calibri" panose="020F0502020204030204" pitchFamily="34" charset="0"/>
              </a:rPr>
              <a:t>Your MS4 shall participate in a coordinated regional </a:t>
            </a:r>
            <a:r>
              <a:rPr lang="en-US" sz="2000" i="1" u="sng" dirty="0">
                <a:solidFill>
                  <a:schemeClr val="accent1">
                    <a:lumMod val="75000"/>
                  </a:schemeClr>
                </a:solidFill>
                <a:latin typeface="Calibri" panose="020F0502020204030204" pitchFamily="34" charset="0"/>
              </a:rPr>
              <a:t>pollutant monitoring plan</a:t>
            </a:r>
            <a:r>
              <a:rPr lang="en-US" sz="2000" i="1" dirty="0">
                <a:solidFill>
                  <a:schemeClr val="accent1">
                    <a:lumMod val="75000"/>
                  </a:schemeClr>
                </a:solidFill>
                <a:latin typeface="Calibri" panose="020F0502020204030204" pitchFamily="34" charset="0"/>
              </a:rPr>
              <a:t> or develop their own individual plan. The plan should be designed to establish the effectiveness of the selected BMPs and demonstrate progress toward achieving the reduction goals of the TMDLs or watershed plans, and eventual attainment of water quality standards</a:t>
            </a:r>
            <a:r>
              <a:rPr lang="en-US" sz="2000" dirty="0">
                <a:latin typeface="Calibri" panose="020F0502020204030204" pitchFamily="34" charset="0"/>
                <a:cs typeface="Microsoft Sans Serif" panose="020B0604020202020204" pitchFamily="34" charset="0"/>
              </a:rPr>
              <a:t> “</a:t>
            </a:r>
          </a:p>
          <a:p>
            <a:pPr>
              <a:lnSpc>
                <a:spcPct val="120000"/>
              </a:lnSpc>
              <a:spcBef>
                <a:spcPts val="600"/>
              </a:spcBef>
            </a:pPr>
            <a:r>
              <a:rPr lang="en-US" sz="2000" dirty="0">
                <a:latin typeface="Calibri" panose="020F0502020204030204" pitchFamily="34" charset="0"/>
              </a:rPr>
              <a:t>Clearly requires </a:t>
            </a:r>
            <a:r>
              <a:rPr lang="en-US" sz="2000" u="sng" dirty="0">
                <a:latin typeface="Calibri" panose="020F0502020204030204" pitchFamily="34" charset="0"/>
              </a:rPr>
              <a:t>sampling</a:t>
            </a:r>
            <a:r>
              <a:rPr lang="en-US" sz="2000" dirty="0">
                <a:latin typeface="Calibri" panose="020F0502020204030204" pitchFamily="34" charset="0"/>
              </a:rPr>
              <a:t> under a </a:t>
            </a:r>
            <a:r>
              <a:rPr lang="en-US" sz="2000" u="sng" dirty="0">
                <a:latin typeface="Calibri" panose="020F0502020204030204" pitchFamily="34" charset="0"/>
              </a:rPr>
              <a:t>monitoring plan</a:t>
            </a:r>
            <a:r>
              <a:rPr lang="en-US" sz="2000" dirty="0">
                <a:latin typeface="Calibri" panose="020F0502020204030204" pitchFamily="34" charset="0"/>
              </a:rPr>
              <a:t>.</a:t>
            </a:r>
          </a:p>
          <a:p>
            <a:pPr>
              <a:lnSpc>
                <a:spcPct val="120000"/>
              </a:lnSpc>
              <a:spcBef>
                <a:spcPts val="600"/>
              </a:spcBef>
            </a:pPr>
            <a:r>
              <a:rPr lang="en-US" sz="2000" dirty="0">
                <a:latin typeface="Calibri" panose="020F0502020204030204" pitchFamily="34" charset="0"/>
              </a:rPr>
              <a:t>The Monitoring Plan can be developed by each MS4, or MS4s can join a regional plan.</a:t>
            </a:r>
          </a:p>
          <a:p>
            <a:pPr>
              <a:lnSpc>
                <a:spcPct val="120000"/>
              </a:lnSpc>
              <a:spcBef>
                <a:spcPts val="600"/>
              </a:spcBef>
            </a:pPr>
            <a:r>
              <a:rPr lang="en-US" sz="2000" dirty="0">
                <a:latin typeface="Calibri" panose="020F0502020204030204" pitchFamily="34" charset="0"/>
              </a:rPr>
              <a:t>OKR04 provides no details about conducting monitoring.</a:t>
            </a:r>
          </a:p>
          <a:p>
            <a:pPr>
              <a:lnSpc>
                <a:spcPct val="120000"/>
              </a:lnSpc>
              <a:spcBef>
                <a:spcPts val="600"/>
              </a:spcBef>
            </a:pPr>
            <a:r>
              <a:rPr lang="en-US" sz="2000" dirty="0">
                <a:latin typeface="Calibri" panose="020F0502020204030204" pitchFamily="34" charset="0"/>
              </a:rPr>
              <a:t>The </a:t>
            </a:r>
            <a:r>
              <a:rPr lang="en-US" sz="2000" b="1" dirty="0">
                <a:solidFill>
                  <a:schemeClr val="accent2">
                    <a:lumMod val="50000"/>
                  </a:schemeClr>
                </a:solidFill>
                <a:latin typeface="Calibri" panose="020F0502020204030204" pitchFamily="34" charset="0"/>
              </a:rPr>
              <a:t>SWMP Template </a:t>
            </a:r>
            <a:r>
              <a:rPr lang="en-US" sz="2000" dirty="0">
                <a:latin typeface="Calibri" panose="020F0502020204030204" pitchFamily="34" charset="0"/>
              </a:rPr>
              <a:t>defers to DEQ’s forthcoming TMDL monitoring guidance.</a:t>
            </a: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27255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fontScale="90000"/>
          </a:bodyPr>
          <a:lstStyle/>
          <a:p>
            <a:pPr algn="l"/>
            <a:r>
              <a:rPr lang="en-US" sz="3800" dirty="0">
                <a:solidFill>
                  <a:schemeClr val="bg2">
                    <a:lumMod val="25000"/>
                  </a:schemeClr>
                </a:solidFill>
              </a:rPr>
              <a:t>Part IV.B.4  TMDL Baseline Monitoring Plan</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71600"/>
            <a:ext cx="8522207" cy="5105400"/>
          </a:xfrm>
          <a:solidFill>
            <a:schemeClr val="bg2">
              <a:alpha val="64000"/>
            </a:schemeClr>
          </a:solidFill>
        </p:spPr>
        <p:txBody>
          <a:bodyPr anchor="t">
            <a:normAutofit/>
          </a:bodyPr>
          <a:lstStyle/>
          <a:p>
            <a:pPr marL="0" indent="0">
              <a:lnSpc>
                <a:spcPct val="120000"/>
              </a:lnSpc>
              <a:spcBef>
                <a:spcPts val="600"/>
              </a:spcBef>
              <a:buNone/>
            </a:pPr>
            <a:r>
              <a:rPr lang="en-US" sz="2000" dirty="0">
                <a:cs typeface="Microsoft Sans Serif" panose="020B0604020202020204" pitchFamily="34" charset="0"/>
              </a:rPr>
              <a:t>“</a:t>
            </a:r>
            <a:r>
              <a:rPr lang="en-US" sz="2000" i="1" dirty="0">
                <a:solidFill>
                  <a:schemeClr val="accent1">
                    <a:lumMod val="75000"/>
                  </a:schemeClr>
                </a:solidFill>
              </a:rPr>
              <a:t>Your MS4 may participate in a coordinated regional </a:t>
            </a:r>
            <a:r>
              <a:rPr lang="en-US" sz="2000" i="1" u="sng" dirty="0">
                <a:solidFill>
                  <a:schemeClr val="accent1">
                    <a:lumMod val="75000"/>
                  </a:schemeClr>
                </a:solidFill>
              </a:rPr>
              <a:t>baseline monitoring plan</a:t>
            </a:r>
            <a:r>
              <a:rPr lang="en-US" sz="2000" i="1" dirty="0">
                <a:solidFill>
                  <a:schemeClr val="accent1">
                    <a:lumMod val="75000"/>
                  </a:schemeClr>
                </a:solidFill>
              </a:rPr>
              <a:t> or develop their own individual plan. The plan should be designed to determine the existing levels of POCs in your MS4’s discharge(s) and identify high priority areas which may benefit from targeted BMPs</a:t>
            </a:r>
            <a:r>
              <a:rPr lang="en-US" sz="2000" b="0" i="0" u="none" strike="noStrike" baseline="0" dirty="0">
                <a:solidFill>
                  <a:srgbClr val="000000"/>
                </a:solidFill>
              </a:rPr>
              <a:t>.</a:t>
            </a:r>
            <a:r>
              <a:rPr lang="en-US" sz="2000" dirty="0">
                <a:cs typeface="Microsoft Sans Serif" panose="020B0604020202020204" pitchFamily="34" charset="0"/>
              </a:rPr>
              <a:t>”</a:t>
            </a:r>
          </a:p>
          <a:p>
            <a:pPr>
              <a:lnSpc>
                <a:spcPct val="120000"/>
              </a:lnSpc>
              <a:spcBef>
                <a:spcPts val="600"/>
              </a:spcBef>
            </a:pPr>
            <a:r>
              <a:rPr lang="en-US" sz="2000" dirty="0">
                <a:ea typeface="Times New Roman" panose="02020603050405020304" pitchFamily="18" charset="0"/>
              </a:rPr>
              <a:t>Clearly requires </a:t>
            </a:r>
            <a:r>
              <a:rPr lang="en-US" sz="2000" u="sng" dirty="0">
                <a:ea typeface="Times New Roman" panose="02020603050405020304" pitchFamily="18" charset="0"/>
              </a:rPr>
              <a:t>sampling</a:t>
            </a:r>
            <a:r>
              <a:rPr lang="en-US" sz="2000" dirty="0">
                <a:ea typeface="Times New Roman" panose="02020603050405020304" pitchFamily="18" charset="0"/>
              </a:rPr>
              <a:t> under a </a:t>
            </a:r>
            <a:r>
              <a:rPr lang="en-US" sz="2000" u="sng" dirty="0">
                <a:ea typeface="Times New Roman" panose="02020603050405020304" pitchFamily="18" charset="0"/>
              </a:rPr>
              <a:t>monitoring plan</a:t>
            </a:r>
            <a:r>
              <a:rPr lang="en-US" sz="2000" dirty="0">
                <a:ea typeface="Times New Roman" panose="02020603050405020304" pitchFamily="18" charset="0"/>
              </a:rPr>
              <a:t>.</a:t>
            </a:r>
          </a:p>
          <a:p>
            <a:pPr>
              <a:lnSpc>
                <a:spcPct val="120000"/>
              </a:lnSpc>
              <a:spcBef>
                <a:spcPts val="600"/>
              </a:spcBef>
            </a:pPr>
            <a:r>
              <a:rPr lang="en-US" sz="2000" dirty="0">
                <a:ea typeface="Times New Roman" panose="02020603050405020304" pitchFamily="18" charset="0"/>
              </a:rPr>
              <a:t>However, Part IV.C.B.4 baseline monitoring is </a:t>
            </a:r>
            <a:r>
              <a:rPr lang="en-US" sz="2000" u="sng" dirty="0">
                <a:ea typeface="Times New Roman" panose="02020603050405020304" pitchFamily="18" charset="0"/>
              </a:rPr>
              <a:t>optional</a:t>
            </a:r>
            <a:r>
              <a:rPr lang="en-US" sz="2000" dirty="0">
                <a:ea typeface="Times New Roman" panose="02020603050405020304" pitchFamily="18" charset="0"/>
              </a:rPr>
              <a:t>.</a:t>
            </a:r>
          </a:p>
          <a:p>
            <a:pPr>
              <a:lnSpc>
                <a:spcPct val="120000"/>
              </a:lnSpc>
              <a:spcBef>
                <a:spcPts val="600"/>
              </a:spcBef>
            </a:pPr>
            <a:r>
              <a:rPr lang="en-US" sz="2000" dirty="0">
                <a:latin typeface="Calibri" panose="020F0502020204030204" pitchFamily="34" charset="0"/>
              </a:rPr>
              <a:t>The Baseline Monitoring Plan can be developed by each MS4, or MS4s can join a regional plan.</a:t>
            </a:r>
          </a:p>
          <a:p>
            <a:pPr>
              <a:lnSpc>
                <a:spcPct val="120000"/>
              </a:lnSpc>
              <a:spcBef>
                <a:spcPts val="600"/>
              </a:spcBef>
            </a:pPr>
            <a:r>
              <a:rPr lang="en-US" sz="2000" dirty="0">
                <a:latin typeface="Calibri" panose="020F0502020204030204" pitchFamily="34" charset="0"/>
              </a:rPr>
              <a:t>OKR04 provides no details about conducting monitoring.</a:t>
            </a:r>
          </a:p>
          <a:p>
            <a:pPr>
              <a:lnSpc>
                <a:spcPct val="120000"/>
              </a:lnSpc>
              <a:spcBef>
                <a:spcPts val="600"/>
              </a:spcBef>
            </a:pPr>
            <a:r>
              <a:rPr lang="en-US" sz="2000" dirty="0">
                <a:latin typeface="Calibri" panose="020F0502020204030204" pitchFamily="34" charset="0"/>
              </a:rPr>
              <a:t>The </a:t>
            </a:r>
            <a:r>
              <a:rPr lang="en-US" sz="2000" b="1" dirty="0">
                <a:solidFill>
                  <a:schemeClr val="accent2">
                    <a:lumMod val="50000"/>
                  </a:schemeClr>
                </a:solidFill>
                <a:latin typeface="Calibri" panose="020F0502020204030204" pitchFamily="34" charset="0"/>
              </a:rPr>
              <a:t>SWMP Template </a:t>
            </a:r>
            <a:r>
              <a:rPr lang="en-US" sz="2000" dirty="0">
                <a:latin typeface="Calibri" panose="020F0502020204030204" pitchFamily="34" charset="0"/>
              </a:rPr>
              <a:t>defers to DEQ’s forthcoming TMDL monitoring guidance.</a:t>
            </a:r>
            <a:endParaRPr lang="en-US" sz="2000" dirty="0">
              <a:ea typeface="Times New Roman" panose="02020603050405020304" pitchFamily="18" charset="0"/>
            </a:endParaRPr>
          </a:p>
          <a:p>
            <a:pPr marL="0" indent="0">
              <a:lnSpc>
                <a:spcPct val="120000"/>
              </a:lnSpc>
              <a:spcBef>
                <a:spcPts val="600"/>
              </a:spcBef>
              <a:buNone/>
            </a:pPr>
            <a:endParaRPr lang="en-US" sz="2000" dirty="0">
              <a:latin typeface="Calibri" panose="020F050202020403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84938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fontScale="90000"/>
          </a:bodyPr>
          <a:lstStyle/>
          <a:p>
            <a:pPr algn="l"/>
            <a:r>
              <a:rPr lang="en-US" sz="3800" dirty="0">
                <a:solidFill>
                  <a:schemeClr val="bg2">
                    <a:lumMod val="25000"/>
                  </a:schemeClr>
                </a:solidFill>
              </a:rPr>
              <a:t>Part IV.B.5  TMDL Monitoring Requirements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71600"/>
            <a:ext cx="8522207" cy="5105400"/>
          </a:xfrm>
          <a:solidFill>
            <a:schemeClr val="bg2">
              <a:alpha val="64000"/>
            </a:schemeClr>
          </a:solidFill>
        </p:spPr>
        <p:txBody>
          <a:bodyPr anchor="t">
            <a:normAutofit lnSpcReduction="10000"/>
          </a:bodyPr>
          <a:lstStyle/>
          <a:p>
            <a:pPr>
              <a:lnSpc>
                <a:spcPct val="120000"/>
              </a:lnSpc>
              <a:spcBef>
                <a:spcPts val="600"/>
              </a:spcBef>
            </a:pPr>
            <a:r>
              <a:rPr lang="en-US" sz="2000" dirty="0">
                <a:latin typeface="Calibri" panose="020F0502020204030204" pitchFamily="34" charset="0"/>
                <a:cs typeface="Microsoft Sans Serif" panose="020B0604020202020204" pitchFamily="34" charset="0"/>
              </a:rPr>
              <a:t>OKR04 lists several important </a:t>
            </a:r>
            <a:r>
              <a:rPr lang="en-US" sz="2000" u="sng" dirty="0">
                <a:latin typeface="Calibri" panose="020F0502020204030204" pitchFamily="34" charset="0"/>
                <a:cs typeface="Microsoft Sans Serif" panose="020B0604020202020204" pitchFamily="34" charset="0"/>
              </a:rPr>
              <a:t>requirements for monitoring plans</a:t>
            </a:r>
            <a:r>
              <a:rPr lang="en-US" sz="2000" dirty="0">
                <a:latin typeface="Calibri" panose="020F0502020204030204" pitchFamily="34" charset="0"/>
                <a:cs typeface="Microsoft Sans Serif" panose="020B0604020202020204" pitchFamily="34" charset="0"/>
              </a:rPr>
              <a:t>:</a:t>
            </a:r>
          </a:p>
          <a:p>
            <a:pPr marL="0" indent="0" algn="l">
              <a:spcBef>
                <a:spcPts val="1200"/>
              </a:spcBef>
              <a:buNone/>
            </a:pPr>
            <a:r>
              <a:rPr lang="en-US" sz="2000" dirty="0">
                <a:latin typeface="Calibri" panose="020F0502020204030204" pitchFamily="34" charset="0"/>
                <a:cs typeface="Microsoft Sans Serif" panose="020B0604020202020204" pitchFamily="34" charset="0"/>
              </a:rPr>
              <a:t>“</a:t>
            </a:r>
            <a:r>
              <a:rPr lang="en-US" sz="2000" i="1" dirty="0">
                <a:solidFill>
                  <a:schemeClr val="accent1">
                    <a:lumMod val="75000"/>
                  </a:schemeClr>
                </a:solidFill>
                <a:latin typeface="Calibri" panose="020F0502020204030204" pitchFamily="34" charset="0"/>
              </a:rPr>
              <a:t>At a minimum, the monitoring plan(s) shall provide:</a:t>
            </a:r>
          </a:p>
          <a:p>
            <a:pPr marL="800100" lvl="1" indent="-342900">
              <a:lnSpc>
                <a:spcPct val="110000"/>
              </a:lnSpc>
              <a:spcBef>
                <a:spcPts val="1200"/>
              </a:spcBef>
              <a:buFont typeface="+mj-lt"/>
              <a:buAutoNum type="alphaLcPeriod"/>
            </a:pPr>
            <a:r>
              <a:rPr lang="en-US" sz="2000" i="1" dirty="0">
                <a:solidFill>
                  <a:schemeClr val="accent1">
                    <a:lumMod val="75000"/>
                  </a:schemeClr>
                </a:solidFill>
                <a:latin typeface="Calibri" panose="020F0502020204030204" pitchFamily="34" charset="0"/>
              </a:rPr>
              <a:t>a detailed description of the program </a:t>
            </a:r>
            <a:r>
              <a:rPr lang="en-US" sz="2000" i="1" u="sng" dirty="0">
                <a:solidFill>
                  <a:schemeClr val="accent1">
                    <a:lumMod val="75000"/>
                  </a:schemeClr>
                </a:solidFill>
                <a:latin typeface="Calibri" panose="020F0502020204030204" pitchFamily="34" charset="0"/>
              </a:rPr>
              <a:t>goals</a:t>
            </a:r>
            <a:r>
              <a:rPr lang="en-US" sz="2000" i="1" dirty="0">
                <a:solidFill>
                  <a:schemeClr val="accent1">
                    <a:lumMod val="75000"/>
                  </a:schemeClr>
                </a:solidFill>
                <a:latin typeface="Calibri" panose="020F0502020204030204" pitchFamily="34" charset="0"/>
              </a:rPr>
              <a:t>, monitoring </a:t>
            </a:r>
            <a:r>
              <a:rPr lang="en-US" sz="2000" i="1" u="sng" dirty="0">
                <a:solidFill>
                  <a:schemeClr val="accent1">
                    <a:lumMod val="75000"/>
                  </a:schemeClr>
                </a:solidFill>
                <a:latin typeface="Calibri" panose="020F0502020204030204" pitchFamily="34" charset="0"/>
              </a:rPr>
              <a:t>plan</a:t>
            </a:r>
            <a:r>
              <a:rPr lang="en-US" sz="2000" i="1" dirty="0">
                <a:solidFill>
                  <a:schemeClr val="accent1">
                    <a:lumMod val="75000"/>
                  </a:schemeClr>
                </a:solidFill>
                <a:latin typeface="Calibri" panose="020F0502020204030204" pitchFamily="34" charset="0"/>
              </a:rPr>
              <a:t>, and sampling and analytical </a:t>
            </a:r>
            <a:r>
              <a:rPr lang="en-US" sz="2000" i="1" u="sng" dirty="0">
                <a:solidFill>
                  <a:schemeClr val="accent1">
                    <a:lumMod val="75000"/>
                  </a:schemeClr>
                </a:solidFill>
                <a:latin typeface="Calibri" panose="020F0502020204030204" pitchFamily="34" charset="0"/>
              </a:rPr>
              <a:t>methods</a:t>
            </a:r>
            <a:r>
              <a:rPr lang="en-US" sz="2000" i="1" dirty="0">
                <a:solidFill>
                  <a:schemeClr val="accent1">
                    <a:lumMod val="75000"/>
                  </a:schemeClr>
                </a:solidFill>
                <a:latin typeface="Calibri" panose="020F0502020204030204" pitchFamily="34" charset="0"/>
              </a:rPr>
              <a:t>,</a:t>
            </a:r>
          </a:p>
          <a:p>
            <a:pPr marL="800100" lvl="1" indent="-342900">
              <a:lnSpc>
                <a:spcPct val="110000"/>
              </a:lnSpc>
              <a:spcBef>
                <a:spcPts val="1200"/>
              </a:spcBef>
              <a:buFont typeface="+mj-lt"/>
              <a:buAutoNum type="alphaLcPeriod"/>
            </a:pPr>
            <a:r>
              <a:rPr lang="en-US" sz="2000" i="1" dirty="0">
                <a:solidFill>
                  <a:schemeClr val="accent1">
                    <a:lumMod val="75000"/>
                  </a:schemeClr>
                </a:solidFill>
                <a:latin typeface="Calibri" panose="020F0502020204030204" pitchFamily="34" charset="0"/>
              </a:rPr>
              <a:t>a </a:t>
            </a:r>
            <a:r>
              <a:rPr lang="en-US" sz="2000" i="1" u="sng" dirty="0">
                <a:solidFill>
                  <a:schemeClr val="accent1">
                    <a:lumMod val="75000"/>
                  </a:schemeClr>
                </a:solidFill>
                <a:latin typeface="Calibri" panose="020F0502020204030204" pitchFamily="34" charset="0"/>
              </a:rPr>
              <a:t>list</a:t>
            </a:r>
            <a:r>
              <a:rPr lang="en-US" sz="2000" i="1" dirty="0">
                <a:solidFill>
                  <a:schemeClr val="accent1">
                    <a:lumMod val="75000"/>
                  </a:schemeClr>
                </a:solidFill>
                <a:latin typeface="Calibri" panose="020F0502020204030204" pitchFamily="34" charset="0"/>
              </a:rPr>
              <a:t> and </a:t>
            </a:r>
            <a:r>
              <a:rPr lang="en-US" sz="2000" i="1" u="sng" dirty="0">
                <a:solidFill>
                  <a:schemeClr val="accent1">
                    <a:lumMod val="75000"/>
                  </a:schemeClr>
                </a:solidFill>
                <a:latin typeface="Calibri" panose="020F0502020204030204" pitchFamily="34" charset="0"/>
              </a:rPr>
              <a:t>map</a:t>
            </a:r>
            <a:r>
              <a:rPr lang="en-US" sz="2000" i="1" dirty="0">
                <a:solidFill>
                  <a:schemeClr val="accent1">
                    <a:lumMod val="75000"/>
                  </a:schemeClr>
                </a:solidFill>
                <a:latin typeface="Calibri" panose="020F0502020204030204" pitchFamily="34" charset="0"/>
              </a:rPr>
              <a:t> of the selected TMDL pollutant monitoring </a:t>
            </a:r>
            <a:r>
              <a:rPr lang="en-US" sz="2000" i="1" u="sng" dirty="0">
                <a:solidFill>
                  <a:schemeClr val="accent1">
                    <a:lumMod val="75000"/>
                  </a:schemeClr>
                </a:solidFill>
                <a:latin typeface="Calibri" panose="020F0502020204030204" pitchFamily="34" charset="0"/>
              </a:rPr>
              <a:t>sites</a:t>
            </a:r>
            <a:r>
              <a:rPr lang="en-US" sz="2000" i="1" dirty="0">
                <a:solidFill>
                  <a:schemeClr val="accent1">
                    <a:lumMod val="75000"/>
                  </a:schemeClr>
                </a:solidFill>
                <a:latin typeface="Calibri" panose="020F0502020204030204" pitchFamily="34" charset="0"/>
              </a:rPr>
              <a:t>,</a:t>
            </a:r>
          </a:p>
          <a:p>
            <a:pPr marL="800100" lvl="1" indent="-342900">
              <a:lnSpc>
                <a:spcPct val="110000"/>
              </a:lnSpc>
              <a:spcBef>
                <a:spcPts val="1200"/>
              </a:spcBef>
              <a:buFont typeface="+mj-lt"/>
              <a:buAutoNum type="alphaLcPeriod"/>
            </a:pPr>
            <a:r>
              <a:rPr lang="en-US" sz="2000" i="1" dirty="0">
                <a:solidFill>
                  <a:schemeClr val="accent1">
                    <a:lumMod val="75000"/>
                  </a:schemeClr>
                </a:solidFill>
                <a:latin typeface="Calibri" panose="020F0502020204030204" pitchFamily="34" charset="0"/>
              </a:rPr>
              <a:t>the </a:t>
            </a:r>
            <a:r>
              <a:rPr lang="en-US" sz="2000" i="1" u="sng" dirty="0">
                <a:solidFill>
                  <a:schemeClr val="accent1">
                    <a:lumMod val="75000"/>
                  </a:schemeClr>
                </a:solidFill>
                <a:latin typeface="Calibri" panose="020F0502020204030204" pitchFamily="34" charset="0"/>
              </a:rPr>
              <a:t>frequency</a:t>
            </a:r>
            <a:r>
              <a:rPr lang="en-US" sz="2000" i="1" dirty="0">
                <a:solidFill>
                  <a:schemeClr val="accent1">
                    <a:lumMod val="75000"/>
                  </a:schemeClr>
                </a:solidFill>
                <a:latin typeface="Calibri" panose="020F0502020204030204" pitchFamily="34" charset="0"/>
              </a:rPr>
              <a:t> of data collection to occur at each station or site,</a:t>
            </a:r>
          </a:p>
          <a:p>
            <a:pPr marL="800100" lvl="1" indent="-342900">
              <a:lnSpc>
                <a:spcPct val="110000"/>
              </a:lnSpc>
              <a:spcBef>
                <a:spcPts val="1200"/>
              </a:spcBef>
              <a:buFont typeface="+mj-lt"/>
              <a:buAutoNum type="alphaLcPeriod"/>
            </a:pPr>
            <a:r>
              <a:rPr lang="en-US" sz="2000" i="1" dirty="0">
                <a:solidFill>
                  <a:schemeClr val="accent1">
                    <a:lumMod val="75000"/>
                  </a:schemeClr>
                </a:solidFill>
                <a:latin typeface="Calibri" panose="020F0502020204030204" pitchFamily="34" charset="0"/>
              </a:rPr>
              <a:t>the </a:t>
            </a:r>
            <a:r>
              <a:rPr lang="en-US" sz="2000" i="1" u="sng" dirty="0">
                <a:solidFill>
                  <a:schemeClr val="accent1">
                    <a:lumMod val="75000"/>
                  </a:schemeClr>
                </a:solidFill>
                <a:latin typeface="Calibri" panose="020F0502020204030204" pitchFamily="34" charset="0"/>
              </a:rPr>
              <a:t>parameters</a:t>
            </a:r>
            <a:r>
              <a:rPr lang="en-US" sz="2000" i="1" dirty="0">
                <a:solidFill>
                  <a:schemeClr val="accent1">
                    <a:lumMod val="75000"/>
                  </a:schemeClr>
                </a:solidFill>
                <a:latin typeface="Calibri" panose="020F0502020204030204" pitchFamily="34" charset="0"/>
              </a:rPr>
              <a:t> to be measured relevant to the TMDL(s), and</a:t>
            </a:r>
          </a:p>
          <a:p>
            <a:pPr marL="800100" lvl="1" indent="-342900">
              <a:lnSpc>
                <a:spcPct val="110000"/>
              </a:lnSpc>
              <a:spcBef>
                <a:spcPts val="1200"/>
              </a:spcBef>
              <a:buFont typeface="+mj-lt"/>
              <a:buAutoNum type="alphaLcPeriod"/>
            </a:pPr>
            <a:r>
              <a:rPr lang="en-US" sz="2000" i="1" dirty="0">
                <a:solidFill>
                  <a:schemeClr val="accent1">
                    <a:lumMod val="75000"/>
                  </a:schemeClr>
                </a:solidFill>
                <a:latin typeface="Calibri" panose="020F0502020204030204" pitchFamily="34" charset="0"/>
              </a:rPr>
              <a:t>the Quality Assurance Project Plan </a:t>
            </a:r>
            <a:r>
              <a:rPr lang="en-US" sz="2000" dirty="0">
                <a:solidFill>
                  <a:schemeClr val="bg2">
                    <a:lumMod val="25000"/>
                  </a:schemeClr>
                </a:solidFill>
                <a:latin typeface="Calibri" panose="020F0502020204030204" pitchFamily="34" charset="0"/>
              </a:rPr>
              <a:t>[</a:t>
            </a:r>
            <a:r>
              <a:rPr lang="en-US" sz="2000" u="sng" dirty="0">
                <a:solidFill>
                  <a:schemeClr val="bg2">
                    <a:lumMod val="25000"/>
                  </a:schemeClr>
                </a:solidFill>
                <a:latin typeface="Calibri" panose="020F0502020204030204" pitchFamily="34" charset="0"/>
              </a:rPr>
              <a:t>QAPP</a:t>
            </a:r>
            <a:r>
              <a:rPr lang="en-US" sz="2000" dirty="0">
                <a:solidFill>
                  <a:schemeClr val="bg2">
                    <a:lumMod val="25000"/>
                  </a:schemeClr>
                </a:solidFill>
                <a:latin typeface="Calibri" panose="020F0502020204030204" pitchFamily="34" charset="0"/>
              </a:rPr>
              <a:t>]</a:t>
            </a:r>
            <a:r>
              <a:rPr lang="en-US" sz="2000" i="1" dirty="0">
                <a:solidFill>
                  <a:schemeClr val="accent1">
                    <a:lumMod val="75000"/>
                  </a:schemeClr>
                </a:solidFill>
                <a:latin typeface="Calibri" panose="020F0502020204030204" pitchFamily="34" charset="0"/>
              </a:rPr>
              <a:t> that complies with EPA requirements.</a:t>
            </a:r>
            <a:r>
              <a:rPr lang="en-US" sz="2000" b="1" i="1" baseline="30000" dirty="0">
                <a:solidFill>
                  <a:schemeClr val="accent1">
                    <a:lumMod val="75000"/>
                  </a:schemeClr>
                </a:solidFill>
                <a:latin typeface="Calibri" panose="020F0502020204030204" pitchFamily="34" charset="0"/>
              </a:rPr>
              <a:t>6</a:t>
            </a:r>
            <a:r>
              <a:rPr lang="en-US" sz="2000" i="1" baseline="30000" dirty="0">
                <a:solidFill>
                  <a:schemeClr val="accent1">
                    <a:lumMod val="75000"/>
                  </a:schemeClr>
                </a:solidFill>
                <a:latin typeface="Calibri" panose="020F0502020204030204" pitchFamily="34" charset="0"/>
              </a:rPr>
              <a:t> </a:t>
            </a:r>
            <a:r>
              <a:rPr lang="en-US" sz="2000" i="1" dirty="0">
                <a:solidFill>
                  <a:schemeClr val="accent1">
                    <a:lumMod val="75000"/>
                  </a:schemeClr>
                </a:solidFill>
                <a:latin typeface="Calibri" panose="020F0502020204030204" pitchFamily="34" charset="0"/>
              </a:rPr>
              <a:t> </a:t>
            </a:r>
          </a:p>
          <a:p>
            <a:pPr marL="0" indent="0" algn="l">
              <a:spcBef>
                <a:spcPts val="1800"/>
              </a:spcBef>
              <a:buNone/>
            </a:pPr>
            <a:r>
              <a:rPr lang="en-US" sz="2000" b="1" i="1" baseline="30000" dirty="0">
                <a:solidFill>
                  <a:schemeClr val="accent1">
                    <a:lumMod val="75000"/>
                  </a:schemeClr>
                </a:solidFill>
                <a:latin typeface="Calibri" panose="020F0502020204030204" pitchFamily="34" charset="0"/>
              </a:rPr>
              <a:t>6</a:t>
            </a:r>
            <a:r>
              <a:rPr lang="en-US" sz="2000" i="1" dirty="0">
                <a:solidFill>
                  <a:schemeClr val="accent1">
                    <a:lumMod val="75000"/>
                  </a:schemeClr>
                </a:solidFill>
                <a:latin typeface="Calibri" panose="020F0502020204030204" pitchFamily="34" charset="0"/>
              </a:rPr>
              <a:t> EPA Requirements for Quality Assurance Project Plans (</a:t>
            </a:r>
            <a:r>
              <a:rPr lang="en-US" sz="2000" i="1" u="sng" dirty="0">
                <a:solidFill>
                  <a:schemeClr val="accent1">
                    <a:lumMod val="75000"/>
                  </a:schemeClr>
                </a:solidFill>
                <a:latin typeface="Calibri" panose="020F0502020204030204" pitchFamily="34" charset="0"/>
              </a:rPr>
              <a:t>QA/R-5</a:t>
            </a:r>
            <a:r>
              <a:rPr lang="en-US" sz="2000" i="1" dirty="0">
                <a:solidFill>
                  <a:schemeClr val="accent1">
                    <a:lumMod val="75000"/>
                  </a:schemeClr>
                </a:solidFill>
                <a:latin typeface="Calibri" panose="020F0502020204030204" pitchFamily="34" charset="0"/>
              </a:rPr>
              <a:t>).”</a:t>
            </a:r>
            <a:endParaRPr lang="en-US" sz="2200" dirty="0">
              <a:latin typeface="Calibri" panose="020F0502020204030204" pitchFamily="34" charset="0"/>
              <a:cs typeface="Microsoft Sans Serif" panose="020B0604020202020204" pitchFamily="34" charset="0"/>
            </a:endParaRPr>
          </a:p>
          <a:p>
            <a:pPr>
              <a:lnSpc>
                <a:spcPct val="120000"/>
              </a:lnSpc>
              <a:spcBef>
                <a:spcPts val="600"/>
              </a:spcBef>
            </a:pPr>
            <a:r>
              <a:rPr lang="en-US" sz="2000" dirty="0">
                <a:latin typeface="Calibri" panose="020F0502020204030204" pitchFamily="34" charset="0"/>
              </a:rPr>
              <a:t>The </a:t>
            </a:r>
            <a:r>
              <a:rPr lang="en-US" sz="2000" b="1" dirty="0">
                <a:solidFill>
                  <a:schemeClr val="accent2">
                    <a:lumMod val="50000"/>
                  </a:schemeClr>
                </a:solidFill>
                <a:latin typeface="Calibri" panose="020F0502020204030204" pitchFamily="34" charset="0"/>
              </a:rPr>
              <a:t>SWMP Template </a:t>
            </a:r>
            <a:r>
              <a:rPr lang="en-US" sz="2000" dirty="0">
                <a:latin typeface="Calibri" panose="020F0502020204030204" pitchFamily="34" charset="0"/>
              </a:rPr>
              <a:t>defers to DEQ’s forthcoming TMDL monitoring guidance.</a:t>
            </a:r>
            <a:endParaRPr lang="en-US" sz="2000" dirty="0">
              <a:latin typeface="Calibri" panose="020F050202020403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57426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ground, outdoor, house, trash&#10;&#10;Description automatically generated">
            <a:extLst>
              <a:ext uri="{FF2B5EF4-FFF2-40B4-BE49-F238E27FC236}">
                <a16:creationId xmlns:a16="http://schemas.microsoft.com/office/drawing/2014/main" id="{C3F6992D-735C-4010-8098-D1CD66571DB1}"/>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9143980" cy="6858000"/>
          </a:xfrm>
          <a:prstGeom prst="rect">
            <a:avLst/>
          </a:prstGeom>
        </p:spPr>
      </p:pic>
      <p:sp>
        <p:nvSpPr>
          <p:cNvPr id="41991" name="Rectangle 7"/>
          <p:cNvSpPr>
            <a:spLocks noGrp="1" noChangeArrowheads="1"/>
          </p:cNvSpPr>
          <p:nvPr>
            <p:ph type="title"/>
          </p:nvPr>
        </p:nvSpPr>
        <p:spPr>
          <a:xfrm>
            <a:off x="304800" y="315516"/>
            <a:ext cx="8420576" cy="551656"/>
          </a:xfrm>
        </p:spPr>
        <p:txBody>
          <a:bodyPr>
            <a:noAutofit/>
          </a:bodyPr>
          <a:lstStyle/>
          <a:p>
            <a:pPr algn="l"/>
            <a:r>
              <a:rPr lang="en-US" sz="4000" dirty="0">
                <a:solidFill>
                  <a:srgbClr val="FFFFFF"/>
                </a:solidFill>
                <a:effectLst>
                  <a:outerShdw blurRad="38100" dist="38100" dir="2700000" algn="tl">
                    <a:srgbClr val="000000">
                      <a:alpha val="43137"/>
                    </a:srgbClr>
                  </a:outerShdw>
                </a:effectLst>
                <a:latin typeface="Calibri" pitchFamily="34" charset="0"/>
                <a:cs typeface="Calibri" pitchFamily="34" charset="0"/>
              </a:rPr>
              <a:t>Part V.C.3  MCM-3 M&amp;S Requirements</a:t>
            </a: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92" name="Rectangle 8"/>
          <p:cNvSpPr>
            <a:spLocks noGrp="1" noChangeArrowheads="1"/>
          </p:cNvSpPr>
          <p:nvPr>
            <p:ph type="body" idx="1"/>
          </p:nvPr>
        </p:nvSpPr>
        <p:spPr>
          <a:xfrm>
            <a:off x="152400" y="1066801"/>
            <a:ext cx="8839200" cy="5638800"/>
          </a:xfrm>
          <a:solidFill>
            <a:schemeClr val="tx1">
              <a:lumMod val="75000"/>
              <a:lumOff val="25000"/>
              <a:alpha val="81000"/>
            </a:schemeClr>
          </a:solidFill>
        </p:spPr>
        <p:txBody>
          <a:bodyPr anchor="t">
            <a:normAutofit/>
          </a:bodyPr>
          <a:lstStyle/>
          <a:p>
            <a:pPr marL="0" indent="0">
              <a:lnSpc>
                <a:spcPct val="120000"/>
              </a:lnSpc>
              <a:spcBef>
                <a:spcPts val="600"/>
              </a:spcBef>
              <a:buNone/>
            </a:pPr>
            <a:r>
              <a:rPr lang="en-US" sz="2200" b="1"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Part V.C.3</a:t>
            </a: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 has 8 sub-parts (Items </a:t>
            </a:r>
            <a:r>
              <a:rPr lang="en-US" sz="2200" b="1"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i – viii</a:t>
            </a: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 that must be addressed in the SWMP. </a:t>
            </a:r>
            <a:r>
              <a:rPr lang="en-US" sz="2200" i="1" dirty="0">
                <a:solidFill>
                  <a:schemeClr val="accent6">
                    <a:lumMod val="20000"/>
                    <a:lumOff val="80000"/>
                  </a:schemeClr>
                </a:solidFill>
                <a:latin typeface="Calibri" panose="020F0502020204030204" pitchFamily="34" charset="0"/>
                <a:cs typeface="Microsoft Sans Serif" panose="020B0604020202020204" pitchFamily="34" charset="0"/>
              </a:rPr>
              <a:t>I</a:t>
            </a:r>
            <a:r>
              <a:rPr lang="en-US" sz="2200" i="1" u="sng" dirty="0">
                <a:solidFill>
                  <a:schemeClr val="accent6">
                    <a:lumMod val="20000"/>
                    <a:lumOff val="80000"/>
                  </a:schemeClr>
                </a:solidFill>
                <a:latin typeface="Calibri" panose="020F0502020204030204" pitchFamily="34" charset="0"/>
                <a:cs typeface="Microsoft Sans Serif" panose="020B0604020202020204" pitchFamily="34" charset="0"/>
              </a:rPr>
              <a:t>tems </a:t>
            </a:r>
            <a:r>
              <a:rPr lang="en-US" sz="2200" i="1" u="sng" dirty="0">
                <a:solidFill>
                  <a:schemeClr val="accent6">
                    <a:lumMod val="20000"/>
                    <a:lumOff val="80000"/>
                  </a:schemeClr>
                </a:solidFill>
                <a:effectLst/>
                <a:latin typeface="Calibri" panose="020F0502020204030204" pitchFamily="34" charset="0"/>
                <a:ea typeface="Times New Roman" panose="02020603050405020304" pitchFamily="18" charset="0"/>
                <a:cs typeface="Microsoft Sans Serif" panose="020B0604020202020204" pitchFamily="34" charset="0"/>
              </a:rPr>
              <a:t>i, ii, iv and v</a:t>
            </a:r>
            <a:r>
              <a:rPr lang="en-US" sz="2200" i="1" dirty="0">
                <a:solidFill>
                  <a:schemeClr val="accent6">
                    <a:lumMod val="20000"/>
                    <a:lumOff val="80000"/>
                  </a:schemeClr>
                </a:solidFill>
                <a:effectLst/>
                <a:latin typeface="Calibri" panose="020F0502020204030204" pitchFamily="34" charset="0"/>
                <a:ea typeface="Times New Roman" panose="02020603050405020304" pitchFamily="18" charset="0"/>
                <a:cs typeface="Microsoft Sans Serif" panose="020B0604020202020204" pitchFamily="34" charset="0"/>
              </a:rPr>
              <a:t>  have implied or specific inspection / sampling requirements:</a:t>
            </a:r>
          </a:p>
          <a:p>
            <a:pPr marL="461963" marR="0" lvl="0" indent="-461963" algn="just">
              <a:lnSpc>
                <a:spcPts val="1200"/>
              </a:lnSpc>
              <a:spcBef>
                <a:spcPts val="2400"/>
              </a:spcBef>
              <a:spcAft>
                <a:spcPts val="0"/>
              </a:spcAft>
              <a:buFont typeface="+mj-lt"/>
              <a:buAutoNum type="romanLcPeriod"/>
            </a:pPr>
            <a:r>
              <a:rPr lang="en-US" sz="2100" dirty="0">
                <a:solidFill>
                  <a:schemeClr val="accent6">
                    <a:lumMod val="40000"/>
                    <a:lumOff val="60000"/>
                  </a:schemeClr>
                </a:solidFill>
              </a:rPr>
              <a:t>Identify priority areas having a likelihood of illicit discharges</a:t>
            </a:r>
          </a:p>
          <a:p>
            <a:pPr marL="461963" marR="0" lvl="0" indent="-461963" algn="just">
              <a:lnSpc>
                <a:spcPts val="1200"/>
              </a:lnSpc>
              <a:spcBef>
                <a:spcPts val="2400"/>
              </a:spcBef>
              <a:spcAft>
                <a:spcPts val="0"/>
              </a:spcAft>
              <a:buFont typeface="+mj-lt"/>
              <a:buAutoNum type="romanLcPeriod"/>
            </a:pPr>
            <a:r>
              <a:rPr lang="en-US" sz="2100" dirty="0">
                <a:solidFill>
                  <a:schemeClr val="accent6">
                    <a:lumMod val="40000"/>
                    <a:lumOff val="60000"/>
                  </a:schemeClr>
                </a:solidFill>
              </a:rPr>
              <a:t>Trace or investigate illicit discharge sources</a:t>
            </a:r>
          </a:p>
          <a:p>
            <a:pPr marL="461963" marR="0" lvl="0" indent="-461963" algn="just">
              <a:lnSpc>
                <a:spcPts val="1200"/>
              </a:lnSpc>
              <a:spcBef>
                <a:spcPts val="2400"/>
              </a:spcBef>
              <a:spcAft>
                <a:spcPts val="0"/>
              </a:spcAft>
              <a:buFont typeface="+mj-lt"/>
              <a:buAutoNum type="romanLcPeriod"/>
            </a:pPr>
            <a:r>
              <a:rPr lang="en-US" sz="2100" dirty="0">
                <a:solidFill>
                  <a:schemeClr val="bg1">
                    <a:lumMod val="85000"/>
                  </a:schemeClr>
                </a:solidFill>
              </a:rPr>
              <a:t>Remove illicit discharge sources</a:t>
            </a:r>
          </a:p>
          <a:p>
            <a:pPr marL="461963" marR="0" lvl="0" indent="-461963" algn="just">
              <a:lnSpc>
                <a:spcPts val="1200"/>
              </a:lnSpc>
              <a:spcBef>
                <a:spcPts val="2400"/>
              </a:spcBef>
              <a:spcAft>
                <a:spcPts val="0"/>
              </a:spcAft>
              <a:buFont typeface="+mj-lt"/>
              <a:buAutoNum type="romanLcPeriod"/>
            </a:pPr>
            <a:r>
              <a:rPr lang="en-US" sz="2100" dirty="0">
                <a:solidFill>
                  <a:schemeClr val="accent6">
                    <a:lumMod val="40000"/>
                    <a:lumOff val="60000"/>
                  </a:schemeClr>
                </a:solidFill>
              </a:rPr>
              <a:t>Use visual indicators and simple field test kits for investigations</a:t>
            </a:r>
          </a:p>
          <a:p>
            <a:pPr marL="461963" marR="0" lvl="0" indent="-461963" algn="just">
              <a:lnSpc>
                <a:spcPts val="1200"/>
              </a:lnSpc>
              <a:spcBef>
                <a:spcPts val="2400"/>
              </a:spcBef>
              <a:spcAft>
                <a:spcPts val="0"/>
              </a:spcAft>
              <a:buFont typeface="+mj-lt"/>
              <a:buAutoNum type="romanLcPeriod"/>
            </a:pPr>
            <a:r>
              <a:rPr lang="en-US" sz="2100" dirty="0">
                <a:solidFill>
                  <a:schemeClr val="accent6">
                    <a:lumMod val="40000"/>
                    <a:lumOff val="60000"/>
                  </a:schemeClr>
                </a:solidFill>
              </a:rPr>
              <a:t>Conduct DWFS inspections at the frequency specified in OKR04 Table V-4</a:t>
            </a:r>
          </a:p>
          <a:p>
            <a:pPr marL="461963" marR="0" lvl="0" indent="-461963" algn="just">
              <a:lnSpc>
                <a:spcPts val="1200"/>
              </a:lnSpc>
              <a:spcBef>
                <a:spcPts val="2400"/>
              </a:spcBef>
              <a:spcAft>
                <a:spcPts val="0"/>
              </a:spcAft>
              <a:buFont typeface="+mj-lt"/>
              <a:buAutoNum type="romanLcPeriod"/>
            </a:pPr>
            <a:r>
              <a:rPr lang="en-US" sz="2100" dirty="0">
                <a:solidFill>
                  <a:schemeClr val="bg1">
                    <a:lumMod val="85000"/>
                  </a:schemeClr>
                </a:solidFill>
              </a:rPr>
              <a:t>Adopt an ordinance or other mechanism to prohibit illicit discharges</a:t>
            </a:r>
          </a:p>
          <a:p>
            <a:pPr marL="461963" marR="0" lvl="0" indent="-461963" algn="just">
              <a:lnSpc>
                <a:spcPts val="1200"/>
              </a:lnSpc>
              <a:spcBef>
                <a:spcPts val="2400"/>
              </a:spcBef>
              <a:spcAft>
                <a:spcPts val="0"/>
              </a:spcAft>
              <a:buFont typeface="+mj-lt"/>
              <a:buAutoNum type="romanLcPeriod"/>
            </a:pPr>
            <a:r>
              <a:rPr lang="en-US" sz="2100" dirty="0">
                <a:solidFill>
                  <a:schemeClr val="bg1">
                    <a:lumMod val="85000"/>
                  </a:schemeClr>
                </a:solidFill>
              </a:rPr>
              <a:t>Maintain a storm sewer system map showing outfalls and receiving waters</a:t>
            </a:r>
          </a:p>
          <a:p>
            <a:pPr marL="461963" marR="0" lvl="0" indent="-461963" algn="just">
              <a:lnSpc>
                <a:spcPts val="1200"/>
              </a:lnSpc>
              <a:spcBef>
                <a:spcPts val="2400"/>
              </a:spcBef>
              <a:spcAft>
                <a:spcPts val="0"/>
              </a:spcAft>
              <a:buFont typeface="+mj-lt"/>
              <a:buAutoNum type="romanLcPeriod"/>
            </a:pPr>
            <a:r>
              <a:rPr lang="en-US" sz="2100" dirty="0">
                <a:solidFill>
                  <a:schemeClr val="bg1">
                    <a:lumMod val="85000"/>
                  </a:schemeClr>
                </a:solidFill>
              </a:rPr>
              <a:t>Maintain a list of OKR04 Part II.B.2 incidental non-stormwater discharges</a:t>
            </a:r>
          </a:p>
          <a:p>
            <a:pPr>
              <a:lnSpc>
                <a:spcPct val="90000"/>
              </a:lnSpc>
              <a:spcBef>
                <a:spcPts val="600"/>
              </a:spcBef>
            </a:pPr>
            <a:endParaRPr lang="en-US" sz="900" dirty="0">
              <a:solidFill>
                <a:srgbClr val="FFFFFF"/>
              </a:solidFill>
              <a:latin typeface="Calibri" pitchFamily="34" charset="0"/>
            </a:endParaRPr>
          </a:p>
        </p:txBody>
      </p:sp>
      <p:sp>
        <p:nvSpPr>
          <p:cNvPr id="6" name="Slide Number Placeholder 5"/>
          <p:cNvSpPr>
            <a:spLocks noGrp="1"/>
          </p:cNvSpPr>
          <p:nvPr>
            <p:ph type="sldNum" sz="quarter" idx="4294967295"/>
          </p:nvPr>
        </p:nvSpPr>
        <p:spPr>
          <a:xfrm>
            <a:off x="7475230" y="6201360"/>
            <a:ext cx="1150454" cy="365125"/>
          </a:xfrm>
          <a:prstGeom prst="rect">
            <a:avLst/>
          </a:prstGeo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AA92B48-8EBB-4430-85A3-4CD25765BB03}" type="slidenum">
              <a:rPr kumimoji="0" lang="en-US" sz="20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9D2594B-A3E5-4240-A2D8-F009985B0CEA}"/>
              </a:ext>
            </a:extLst>
          </p:cNvPr>
          <p:cNvSpPr/>
          <p:nvPr/>
        </p:nvSpPr>
        <p:spPr>
          <a:xfrm>
            <a:off x="152400" y="2455479"/>
            <a:ext cx="8686800" cy="897321"/>
          </a:xfrm>
          <a:prstGeom prst="rect">
            <a:avLst/>
          </a:prstGeom>
          <a:solidFill>
            <a:schemeClr val="bg2">
              <a:alpha val="36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A40151-A349-4B86-8BDE-E4151EC8A4A0}"/>
              </a:ext>
            </a:extLst>
          </p:cNvPr>
          <p:cNvSpPr/>
          <p:nvPr/>
        </p:nvSpPr>
        <p:spPr>
          <a:xfrm>
            <a:off x="152399" y="3844157"/>
            <a:ext cx="8686800" cy="897321"/>
          </a:xfrm>
          <a:prstGeom prst="rect">
            <a:avLst/>
          </a:prstGeom>
          <a:solidFill>
            <a:schemeClr val="bg2">
              <a:alpha val="36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8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a:bodyPr>
          <a:lstStyle/>
          <a:p>
            <a:pPr algn="l"/>
            <a:r>
              <a:rPr lang="en-US" sz="3800" dirty="0">
                <a:solidFill>
                  <a:schemeClr val="bg2">
                    <a:lumMod val="25000"/>
                  </a:schemeClr>
                </a:solidFill>
              </a:rPr>
              <a:t>Part V.C.3.i Priority Area Requirements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71600"/>
            <a:ext cx="8522207" cy="5105400"/>
          </a:xfrm>
          <a:solidFill>
            <a:schemeClr val="bg2">
              <a:alpha val="64000"/>
            </a:schemeClr>
          </a:solidFill>
        </p:spPr>
        <p:txBody>
          <a:bodyPr anchor="t">
            <a:normAutofit/>
          </a:bodyPr>
          <a:lstStyle/>
          <a:p>
            <a:pPr marL="0" indent="0">
              <a:spcBef>
                <a:spcPts val="1200"/>
              </a:spcBef>
              <a:buNone/>
            </a:pPr>
            <a:r>
              <a:rPr lang="en-US" sz="2000" dirty="0">
                <a:latin typeface="Calibri" panose="020F0502020204030204" pitchFamily="34" charset="0"/>
                <a:cs typeface="Microsoft Sans Serif" panose="020B0604020202020204" pitchFamily="34" charset="0"/>
              </a:rPr>
              <a:t>“</a:t>
            </a:r>
            <a:r>
              <a:rPr lang="en-US" sz="2000" i="1" dirty="0">
                <a:solidFill>
                  <a:schemeClr val="accent1">
                    <a:lumMod val="75000"/>
                  </a:schemeClr>
                </a:solidFill>
                <a:latin typeface="Calibri" panose="020F0502020204030204" pitchFamily="34" charset="0"/>
              </a:rPr>
              <a:t>Identify </a:t>
            </a:r>
            <a:r>
              <a:rPr lang="en-US" sz="2000" i="1" u="sng" dirty="0">
                <a:solidFill>
                  <a:schemeClr val="accent1">
                    <a:lumMod val="75000"/>
                  </a:schemeClr>
                </a:solidFill>
                <a:latin typeface="Calibri" panose="020F0502020204030204" pitchFamily="34" charset="0"/>
              </a:rPr>
              <a:t>priority areas</a:t>
            </a:r>
            <a:r>
              <a:rPr lang="en-US" sz="2000" i="1" dirty="0">
                <a:solidFill>
                  <a:schemeClr val="accent1">
                    <a:lumMod val="75000"/>
                  </a:schemeClr>
                </a:solidFill>
                <a:latin typeface="Calibri" panose="020F0502020204030204" pitchFamily="34" charset="0"/>
              </a:rPr>
              <a:t> including areas with a higher likelihood of illicit connections or discharges (e.g., …). Update this priority area list to reflect changing priorities annually.</a:t>
            </a:r>
            <a:r>
              <a:rPr lang="en-US" sz="2000" dirty="0">
                <a:latin typeface="Calibri" panose="020F0502020204030204" pitchFamily="34" charset="0"/>
                <a:cs typeface="Microsoft Sans Serif" panose="020B0604020202020204" pitchFamily="34" charset="0"/>
              </a:rPr>
              <a:t>” </a:t>
            </a:r>
          </a:p>
          <a:p>
            <a:pPr>
              <a:spcBef>
                <a:spcPts val="1800"/>
              </a:spcBef>
            </a:pPr>
            <a:r>
              <a:rPr lang="en-US" sz="2000" dirty="0">
                <a:latin typeface="Calibri" panose="020F0502020204030204" pitchFamily="34" charset="0"/>
              </a:rPr>
              <a:t>MCM-3 now requires developing Priority Areas for the IDDE program.</a:t>
            </a:r>
          </a:p>
          <a:p>
            <a:pPr>
              <a:spcBef>
                <a:spcPts val="1800"/>
              </a:spcBef>
            </a:pPr>
            <a:r>
              <a:rPr lang="en-US" sz="2000" dirty="0">
                <a:latin typeface="Calibri" panose="020F0502020204030204" pitchFamily="34" charset="0"/>
              </a:rPr>
              <a:t>The “</a:t>
            </a:r>
            <a:r>
              <a:rPr lang="en-US" sz="2000" i="1" dirty="0">
                <a:solidFill>
                  <a:schemeClr val="accent1">
                    <a:lumMod val="75000"/>
                  </a:schemeClr>
                </a:solidFill>
                <a:latin typeface="Calibri" panose="020F0502020204030204" pitchFamily="34" charset="0"/>
              </a:rPr>
              <a:t>list</a:t>
            </a:r>
            <a:r>
              <a:rPr lang="en-US" sz="2000" dirty="0">
                <a:latin typeface="Calibri" panose="020F0502020204030204" pitchFamily="34" charset="0"/>
              </a:rPr>
              <a:t>” of priority areas must be updated annually.</a:t>
            </a:r>
          </a:p>
          <a:p>
            <a:pPr>
              <a:spcBef>
                <a:spcPts val="1800"/>
              </a:spcBef>
            </a:pPr>
            <a:r>
              <a:rPr lang="en-US" sz="2000" dirty="0">
                <a:latin typeface="Calibri" panose="020F0502020204030204" pitchFamily="34" charset="0"/>
              </a:rPr>
              <a:t>Part V.C.3.i lists a number of examples of potential sources of illicit discharges useful for defining priority areas.</a:t>
            </a:r>
          </a:p>
          <a:p>
            <a:pPr>
              <a:spcBef>
                <a:spcPts val="1800"/>
              </a:spcBef>
            </a:pPr>
            <a:r>
              <a:rPr lang="en-US" sz="2000" dirty="0">
                <a:latin typeface="Calibri" panose="020F0502020204030204" pitchFamily="34" charset="0"/>
              </a:rPr>
              <a:t>The </a:t>
            </a:r>
            <a:r>
              <a:rPr lang="en-US" sz="2000" b="1" dirty="0">
                <a:solidFill>
                  <a:schemeClr val="accent2">
                    <a:lumMod val="50000"/>
                  </a:schemeClr>
                </a:solidFill>
                <a:latin typeface="Calibri" panose="020F0502020204030204" pitchFamily="34" charset="0"/>
              </a:rPr>
              <a:t>SWMP Template </a:t>
            </a:r>
            <a:r>
              <a:rPr lang="en-US" sz="2000" dirty="0">
                <a:latin typeface="Calibri" panose="020F0502020204030204" pitchFamily="34" charset="0"/>
              </a:rPr>
              <a:t>provides detailed criteria and procedures for setting and using MCM-3 priority areas.</a:t>
            </a:r>
            <a:endParaRPr lang="en-US" sz="2000" dirty="0">
              <a:latin typeface="Calibri" panose="020F050202020403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283627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a:bodyPr>
          <a:lstStyle/>
          <a:p>
            <a:pPr algn="l"/>
            <a:r>
              <a:rPr lang="en-US" sz="3800" dirty="0">
                <a:solidFill>
                  <a:schemeClr val="bg2">
                    <a:lumMod val="25000"/>
                  </a:schemeClr>
                </a:solidFill>
              </a:rPr>
              <a:t>Part V.C.3.ii Source Tracking Requirements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71600"/>
            <a:ext cx="8522207" cy="5105400"/>
          </a:xfrm>
          <a:solidFill>
            <a:schemeClr val="bg2">
              <a:alpha val="64000"/>
            </a:schemeClr>
          </a:solidFill>
        </p:spPr>
        <p:txBody>
          <a:bodyPr anchor="t">
            <a:normAutofit/>
          </a:bodyPr>
          <a:lstStyle/>
          <a:p>
            <a:pPr marL="0" indent="0">
              <a:spcBef>
                <a:spcPts val="1200"/>
              </a:spcBef>
              <a:buNone/>
            </a:pPr>
            <a:r>
              <a:rPr lang="en-US" sz="2000" dirty="0">
                <a:latin typeface="Calibri" panose="020F0502020204030204" pitchFamily="34" charset="0"/>
                <a:cs typeface="Microsoft Sans Serif" panose="020B0604020202020204" pitchFamily="34" charset="0"/>
              </a:rPr>
              <a:t>“</a:t>
            </a:r>
            <a:r>
              <a:rPr lang="en-US" sz="2000" i="1" u="sng" dirty="0">
                <a:solidFill>
                  <a:schemeClr val="accent1">
                    <a:lumMod val="75000"/>
                  </a:schemeClr>
                </a:solidFill>
                <a:latin typeface="Calibri" panose="020F0502020204030204" pitchFamily="34" charset="0"/>
              </a:rPr>
              <a:t>Trace</a:t>
            </a:r>
            <a:r>
              <a:rPr lang="en-US" sz="2000" i="1" dirty="0">
                <a:solidFill>
                  <a:schemeClr val="accent1">
                    <a:lumMod val="75000"/>
                  </a:schemeClr>
                </a:solidFill>
                <a:latin typeface="Calibri" panose="020F0502020204030204" pitchFamily="34" charset="0"/>
              </a:rPr>
              <a:t> or investigate the </a:t>
            </a:r>
            <a:r>
              <a:rPr lang="en-US" sz="2000" i="1" u="sng" dirty="0">
                <a:solidFill>
                  <a:schemeClr val="accent1">
                    <a:lumMod val="75000"/>
                  </a:schemeClr>
                </a:solidFill>
                <a:latin typeface="Calibri" panose="020F0502020204030204" pitchFamily="34" charset="0"/>
              </a:rPr>
              <a:t>source</a:t>
            </a:r>
            <a:r>
              <a:rPr lang="en-US" sz="2000" i="1" dirty="0">
                <a:solidFill>
                  <a:schemeClr val="accent1">
                    <a:lumMod val="75000"/>
                  </a:schemeClr>
                </a:solidFill>
                <a:latin typeface="Calibri" panose="020F0502020204030204" pitchFamily="34" charset="0"/>
              </a:rPr>
              <a:t> of an illicit </a:t>
            </a:r>
            <a:r>
              <a:rPr lang="en-US" sz="2000" i="1" u="sng" dirty="0">
                <a:solidFill>
                  <a:schemeClr val="accent1">
                    <a:lumMod val="75000"/>
                  </a:schemeClr>
                </a:solidFill>
                <a:latin typeface="Calibri" panose="020F0502020204030204" pitchFamily="34" charset="0"/>
              </a:rPr>
              <a:t>discharge</a:t>
            </a:r>
            <a:r>
              <a:rPr lang="en-US" sz="2000" i="1" dirty="0">
                <a:solidFill>
                  <a:schemeClr val="accent1">
                    <a:lumMod val="75000"/>
                  </a:schemeClr>
                </a:solidFill>
                <a:latin typeface="Calibri" panose="020F0502020204030204" pitchFamily="34" charset="0"/>
              </a:rPr>
              <a:t>. The investigation shall take place within 72 hours of the receipt of any complaints, reports or monitoring information that indicates a potential illicit discharge.</a:t>
            </a:r>
            <a:r>
              <a:rPr lang="en-US" sz="2000" dirty="0">
                <a:latin typeface="Calibri" panose="020F0502020204030204" pitchFamily="34" charset="0"/>
                <a:cs typeface="Microsoft Sans Serif" panose="020B0604020202020204" pitchFamily="34" charset="0"/>
              </a:rPr>
              <a:t>” </a:t>
            </a:r>
          </a:p>
          <a:p>
            <a:pPr>
              <a:spcBef>
                <a:spcPts val="1800"/>
              </a:spcBef>
            </a:pPr>
            <a:r>
              <a:rPr lang="en-US" sz="2000" dirty="0">
                <a:latin typeface="Calibri" panose="020F0502020204030204" pitchFamily="34" charset="0"/>
              </a:rPr>
              <a:t>MCM-3 implies </a:t>
            </a:r>
            <a:r>
              <a:rPr lang="en-US" sz="2000" u="sng" dirty="0">
                <a:latin typeface="Calibri" panose="020F0502020204030204" pitchFamily="34" charset="0"/>
              </a:rPr>
              <a:t>inspections</a:t>
            </a:r>
            <a:r>
              <a:rPr lang="en-US" sz="2000" dirty="0">
                <a:latin typeface="Calibri" panose="020F0502020204030204" pitchFamily="34" charset="0"/>
              </a:rPr>
              <a:t> and </a:t>
            </a:r>
            <a:r>
              <a:rPr lang="en-US" sz="2000" u="sng" dirty="0">
                <a:latin typeface="Calibri" panose="020F0502020204030204" pitchFamily="34" charset="0"/>
              </a:rPr>
              <a:t>sampling</a:t>
            </a:r>
            <a:r>
              <a:rPr lang="en-US" sz="2000" dirty="0">
                <a:latin typeface="Calibri" panose="020F0502020204030204" pitchFamily="34" charset="0"/>
              </a:rPr>
              <a:t> under a </a:t>
            </a:r>
            <a:r>
              <a:rPr lang="en-US" sz="2000" u="sng" dirty="0">
                <a:latin typeface="Calibri" panose="020F0502020204030204" pitchFamily="34" charset="0"/>
              </a:rPr>
              <a:t>monitoring program</a:t>
            </a:r>
            <a:r>
              <a:rPr lang="en-US" sz="2000" dirty="0">
                <a:latin typeface="Calibri" panose="020F0502020204030204" pitchFamily="34" charset="0"/>
              </a:rPr>
              <a:t> (“</a:t>
            </a:r>
            <a:r>
              <a:rPr lang="en-US" sz="2000" i="1" dirty="0">
                <a:solidFill>
                  <a:schemeClr val="accent1">
                    <a:lumMod val="75000"/>
                  </a:schemeClr>
                </a:solidFill>
                <a:latin typeface="Calibri" panose="020F0502020204030204" pitchFamily="34" charset="0"/>
              </a:rPr>
              <a:t>investigation</a:t>
            </a:r>
            <a:r>
              <a:rPr lang="en-US" sz="2000" dirty="0">
                <a:latin typeface="Calibri" panose="020F0502020204030204" pitchFamily="34" charset="0"/>
              </a:rPr>
              <a:t>”) as an integral part of the IDDE program.</a:t>
            </a:r>
          </a:p>
          <a:p>
            <a:pPr>
              <a:spcBef>
                <a:spcPts val="1800"/>
              </a:spcBef>
            </a:pPr>
            <a:r>
              <a:rPr lang="en-US" sz="2000" dirty="0">
                <a:latin typeface="Calibri" panose="020F0502020204030204" pitchFamily="34" charset="0"/>
              </a:rPr>
              <a:t>The “</a:t>
            </a:r>
            <a:r>
              <a:rPr lang="en-US" sz="2000" i="1" dirty="0">
                <a:solidFill>
                  <a:schemeClr val="accent1">
                    <a:lumMod val="75000"/>
                  </a:schemeClr>
                </a:solidFill>
                <a:latin typeface="Calibri" panose="020F0502020204030204" pitchFamily="34" charset="0"/>
              </a:rPr>
              <a:t>investigation</a:t>
            </a:r>
            <a:r>
              <a:rPr lang="en-US" sz="2000" dirty="0">
                <a:latin typeface="Calibri" panose="020F0502020204030204" pitchFamily="34" charset="0"/>
              </a:rPr>
              <a:t>” of any potential illicit discharge must take place </a:t>
            </a:r>
            <a:r>
              <a:rPr lang="en-US" sz="2000" u="sng" dirty="0">
                <a:latin typeface="Calibri" panose="020F0502020204030204" pitchFamily="34" charset="0"/>
              </a:rPr>
              <a:t>within 72 hours</a:t>
            </a:r>
            <a:r>
              <a:rPr lang="en-US" sz="2000" dirty="0">
                <a:latin typeface="Calibri" panose="020F0502020204030204" pitchFamily="34" charset="0"/>
              </a:rPr>
              <a:t> of when the report to the MS4 or discharge discovery is made.</a:t>
            </a:r>
          </a:p>
          <a:p>
            <a:pPr>
              <a:spcBef>
                <a:spcPts val="1800"/>
              </a:spcBef>
            </a:pPr>
            <a:r>
              <a:rPr lang="en-US" sz="2000" dirty="0">
                <a:latin typeface="Calibri" panose="020F0502020204030204" pitchFamily="34" charset="0"/>
              </a:rPr>
              <a:t>Part V.C.3.i does not provide any detailed methods for conducting investigations (sampling parameters, inspection field notes, etc.).</a:t>
            </a:r>
          </a:p>
          <a:p>
            <a:pPr>
              <a:spcBef>
                <a:spcPts val="1800"/>
              </a:spcBef>
            </a:pPr>
            <a:r>
              <a:rPr lang="en-US" sz="2000" dirty="0">
                <a:latin typeface="Calibri" panose="020F0502020204030204" pitchFamily="34" charset="0"/>
              </a:rPr>
              <a:t>The </a:t>
            </a:r>
            <a:r>
              <a:rPr lang="en-US" sz="2000" b="1" dirty="0">
                <a:solidFill>
                  <a:schemeClr val="accent2">
                    <a:lumMod val="50000"/>
                  </a:schemeClr>
                </a:solidFill>
                <a:latin typeface="Calibri" panose="020F0502020204030204" pitchFamily="34" charset="0"/>
              </a:rPr>
              <a:t>SWMP Template </a:t>
            </a:r>
            <a:r>
              <a:rPr lang="en-US" sz="2000" dirty="0">
                <a:latin typeface="Calibri" panose="020F0502020204030204" pitchFamily="34" charset="0"/>
              </a:rPr>
              <a:t>provides detailed criteria and procedures for conducting MCM-3 IDDE investigations.</a:t>
            </a:r>
            <a:endParaRPr lang="en-US" sz="2000" dirty="0">
              <a:latin typeface="Calibri" panose="020F050202020403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62115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a:bodyPr>
          <a:lstStyle/>
          <a:p>
            <a:pPr algn="l"/>
            <a:r>
              <a:rPr lang="en-US" sz="3800" dirty="0">
                <a:solidFill>
                  <a:schemeClr val="bg2">
                    <a:lumMod val="25000"/>
                  </a:schemeClr>
                </a:solidFill>
              </a:rPr>
              <a:t>Part V.C.3.iv IDDE Sampling Requirements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295400"/>
            <a:ext cx="8522207" cy="5105400"/>
          </a:xfrm>
          <a:solidFill>
            <a:schemeClr val="bg2">
              <a:alpha val="64000"/>
            </a:schemeClr>
          </a:solidFill>
        </p:spPr>
        <p:txBody>
          <a:bodyPr anchor="t">
            <a:normAutofit fontScale="92500"/>
          </a:bodyPr>
          <a:lstStyle/>
          <a:p>
            <a:pPr marL="0" indent="0">
              <a:lnSpc>
                <a:spcPct val="120000"/>
              </a:lnSpc>
              <a:spcBef>
                <a:spcPts val="1200"/>
              </a:spcBef>
              <a:buNone/>
            </a:pPr>
            <a:r>
              <a:rPr lang="en-US" sz="2000" dirty="0">
                <a:latin typeface="Calibri" panose="020F0502020204030204" pitchFamily="34" charset="0"/>
                <a:cs typeface="Microsoft Sans Serif" panose="020B0604020202020204" pitchFamily="34" charset="0"/>
              </a:rPr>
              <a:t>“</a:t>
            </a:r>
            <a:r>
              <a:rPr lang="en-US" sz="2000" i="1" u="sng" dirty="0">
                <a:solidFill>
                  <a:schemeClr val="accent1">
                    <a:lumMod val="75000"/>
                  </a:schemeClr>
                </a:solidFill>
                <a:latin typeface="Calibri" panose="020F0502020204030204" pitchFamily="34" charset="0"/>
              </a:rPr>
              <a:t>Identify</a:t>
            </a:r>
            <a:r>
              <a:rPr lang="en-US" sz="2000" i="1" dirty="0">
                <a:solidFill>
                  <a:schemeClr val="accent1">
                    <a:lumMod val="75000"/>
                  </a:schemeClr>
                </a:solidFill>
                <a:latin typeface="Calibri" panose="020F0502020204030204" pitchFamily="34" charset="0"/>
              </a:rPr>
              <a:t> problems using </a:t>
            </a:r>
            <a:r>
              <a:rPr lang="en-US" sz="2000" i="1" u="sng" dirty="0">
                <a:solidFill>
                  <a:schemeClr val="accent1">
                    <a:lumMod val="75000"/>
                  </a:schemeClr>
                </a:solidFill>
                <a:latin typeface="Calibri" panose="020F0502020204030204" pitchFamily="34" charset="0"/>
              </a:rPr>
              <a:t>visual indicators</a:t>
            </a:r>
            <a:r>
              <a:rPr lang="en-US" sz="2000" i="1" dirty="0">
                <a:solidFill>
                  <a:schemeClr val="accent1">
                    <a:lumMod val="75000"/>
                  </a:schemeClr>
                </a:solidFill>
                <a:latin typeface="Calibri" panose="020F0502020204030204" pitchFamily="34" charset="0"/>
              </a:rPr>
              <a:t> and simple field </a:t>
            </a:r>
            <a:r>
              <a:rPr lang="en-US" sz="2000" i="1" u="sng" dirty="0">
                <a:solidFill>
                  <a:schemeClr val="accent1">
                    <a:lumMod val="75000"/>
                  </a:schemeClr>
                </a:solidFill>
                <a:latin typeface="Calibri" panose="020F0502020204030204" pitchFamily="34" charset="0"/>
              </a:rPr>
              <a:t>test kits</a:t>
            </a:r>
            <a:r>
              <a:rPr lang="en-US" sz="2000" i="1" dirty="0">
                <a:solidFill>
                  <a:schemeClr val="accent1">
                    <a:lumMod val="75000"/>
                  </a:schemeClr>
                </a:solidFill>
                <a:latin typeface="Calibri" panose="020F0502020204030204" pitchFamily="34" charset="0"/>
              </a:rPr>
              <a:t>. Laboratory methods can be reserved for situations where you have identified a problem and need to enforce on a suspected illicit discharger.</a:t>
            </a:r>
            <a:r>
              <a:rPr lang="en-US" sz="2000" dirty="0">
                <a:latin typeface="Calibri" panose="020F0502020204030204" pitchFamily="34" charset="0"/>
                <a:cs typeface="Microsoft Sans Serif" panose="020B0604020202020204" pitchFamily="34" charset="0"/>
              </a:rPr>
              <a:t>”</a:t>
            </a:r>
            <a:r>
              <a:rPr lang="en-US" sz="2000" i="1" dirty="0">
                <a:solidFill>
                  <a:schemeClr val="accent1">
                    <a:lumMod val="75000"/>
                  </a:schemeClr>
                </a:solidFill>
                <a:latin typeface="Calibri" panose="020F0502020204030204" pitchFamily="34" charset="0"/>
              </a:rPr>
              <a:t> </a:t>
            </a:r>
          </a:p>
          <a:p>
            <a:pPr>
              <a:lnSpc>
                <a:spcPct val="120000"/>
              </a:lnSpc>
              <a:spcBef>
                <a:spcPts val="1200"/>
              </a:spcBef>
            </a:pPr>
            <a:r>
              <a:rPr lang="en-US" sz="2200" dirty="0">
                <a:latin typeface="Calibri" panose="020F0502020204030204" pitchFamily="34" charset="0"/>
              </a:rPr>
              <a:t>OKR04 lists data collection requirements for performing IDDE investigations:</a:t>
            </a:r>
          </a:p>
          <a:p>
            <a:pPr lvl="1">
              <a:lnSpc>
                <a:spcPct val="110000"/>
              </a:lnSpc>
              <a:spcBef>
                <a:spcPts val="600"/>
              </a:spcBef>
            </a:pPr>
            <a:r>
              <a:rPr lang="en-US" sz="1900" i="1" dirty="0">
                <a:solidFill>
                  <a:schemeClr val="accent2">
                    <a:lumMod val="50000"/>
                  </a:schemeClr>
                </a:solidFill>
                <a:latin typeface="Calibri" panose="020F0502020204030204" pitchFamily="34" charset="0"/>
              </a:rPr>
              <a:t>Visual indicators</a:t>
            </a:r>
          </a:p>
          <a:p>
            <a:pPr lvl="1">
              <a:lnSpc>
                <a:spcPct val="110000"/>
              </a:lnSpc>
              <a:spcBef>
                <a:spcPts val="600"/>
              </a:spcBef>
            </a:pPr>
            <a:r>
              <a:rPr lang="en-US" sz="1900" i="1" dirty="0">
                <a:solidFill>
                  <a:schemeClr val="accent2">
                    <a:lumMod val="50000"/>
                  </a:schemeClr>
                </a:solidFill>
                <a:latin typeface="Calibri" panose="020F0502020204030204" pitchFamily="34" charset="0"/>
              </a:rPr>
              <a:t>Simple field test kits</a:t>
            </a:r>
          </a:p>
          <a:p>
            <a:pPr lvl="1">
              <a:lnSpc>
                <a:spcPct val="110000"/>
              </a:lnSpc>
              <a:spcBef>
                <a:spcPts val="600"/>
              </a:spcBef>
            </a:pPr>
            <a:r>
              <a:rPr lang="en-US" sz="1900" i="1" dirty="0">
                <a:solidFill>
                  <a:schemeClr val="accent2">
                    <a:lumMod val="50000"/>
                  </a:schemeClr>
                </a:solidFill>
                <a:latin typeface="Calibri" panose="020F0502020204030204" pitchFamily="34" charset="0"/>
              </a:rPr>
              <a:t>Laboratory analysis of samples</a:t>
            </a:r>
          </a:p>
          <a:p>
            <a:pPr>
              <a:lnSpc>
                <a:spcPct val="120000"/>
              </a:lnSpc>
              <a:spcBef>
                <a:spcPts val="1200"/>
              </a:spcBef>
            </a:pPr>
            <a:r>
              <a:rPr lang="en-US" sz="2200" dirty="0">
                <a:latin typeface="Calibri" panose="020F0502020204030204" pitchFamily="34" charset="0"/>
              </a:rPr>
              <a:t>These requirements also apply generally to DWFS (visual and test kits).</a:t>
            </a:r>
          </a:p>
          <a:p>
            <a:pPr>
              <a:lnSpc>
                <a:spcPct val="120000"/>
              </a:lnSpc>
              <a:spcBef>
                <a:spcPts val="1200"/>
              </a:spcBef>
            </a:pPr>
            <a:r>
              <a:rPr lang="en-US" sz="2200" dirty="0">
                <a:latin typeface="Calibri" panose="020F0502020204030204" pitchFamily="34" charset="0"/>
              </a:rPr>
              <a:t>Part V.C.3.iv does not provide specific tests or procedures for conducting investigations (parameters, visual inspection field notes, etc.).</a:t>
            </a:r>
          </a:p>
          <a:p>
            <a:pPr>
              <a:spcBef>
                <a:spcPts val="1200"/>
              </a:spcBef>
            </a:pPr>
            <a:r>
              <a:rPr lang="en-US" sz="2200" dirty="0">
                <a:latin typeface="Calibri" panose="020F0502020204030204" pitchFamily="34" charset="0"/>
              </a:rPr>
              <a:t>The </a:t>
            </a:r>
            <a:r>
              <a:rPr lang="en-US" sz="2200" b="1" dirty="0">
                <a:solidFill>
                  <a:schemeClr val="accent2">
                    <a:lumMod val="50000"/>
                  </a:schemeClr>
                </a:solidFill>
                <a:latin typeface="Calibri" panose="020F0502020204030204" pitchFamily="34" charset="0"/>
              </a:rPr>
              <a:t>SWMP Template </a:t>
            </a:r>
            <a:r>
              <a:rPr lang="en-US" sz="2200" dirty="0">
                <a:latin typeface="Calibri" panose="020F0502020204030204" pitchFamily="34" charset="0"/>
              </a:rPr>
              <a:t>provides detailed criteria and procedures for conducting MCM-3 IDDE and DWFS investigations.</a:t>
            </a:r>
            <a:endParaRPr lang="en-US" sz="2200" dirty="0">
              <a:latin typeface="Calibri" panose="020F050202020403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03205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228600" y="379644"/>
            <a:ext cx="8658733" cy="778596"/>
          </a:xfrm>
        </p:spPr>
        <p:txBody>
          <a:bodyPr>
            <a:normAutofit/>
          </a:bodyPr>
          <a:lstStyle/>
          <a:p>
            <a:pPr algn="l"/>
            <a:r>
              <a:rPr lang="en-US" sz="3800" dirty="0">
                <a:solidFill>
                  <a:schemeClr val="bg2">
                    <a:lumMod val="25000"/>
                  </a:schemeClr>
                </a:solidFill>
              </a:rPr>
              <a:t>Part V.C.3.v DWFS Frequency Requirements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09300" y="1295400"/>
            <a:ext cx="8522207" cy="5198667"/>
          </a:xfrm>
          <a:solidFill>
            <a:schemeClr val="bg2">
              <a:alpha val="64000"/>
            </a:schemeClr>
          </a:solidFill>
        </p:spPr>
        <p:txBody>
          <a:bodyPr anchor="t">
            <a:normAutofit/>
          </a:bodyPr>
          <a:lstStyle/>
          <a:p>
            <a:pPr marL="0" indent="0">
              <a:spcBef>
                <a:spcPts val="1200"/>
              </a:spcBef>
              <a:buNone/>
            </a:pPr>
            <a:r>
              <a:rPr lang="en-US" sz="2000" dirty="0">
                <a:latin typeface="Calibri" panose="020F0502020204030204" pitchFamily="34" charset="0"/>
                <a:cs typeface="Microsoft Sans Serif" panose="020B0604020202020204" pitchFamily="34" charset="0"/>
              </a:rPr>
              <a:t>“</a:t>
            </a:r>
            <a:r>
              <a:rPr lang="en-US" sz="2000" i="1" dirty="0">
                <a:solidFill>
                  <a:schemeClr val="accent1">
                    <a:lumMod val="75000"/>
                  </a:schemeClr>
                </a:solidFill>
                <a:latin typeface="Calibri" panose="020F0502020204030204" pitchFamily="34" charset="0"/>
              </a:rPr>
              <a:t>At a minimum, DWFS shall be conducted at the frequency outlined in Table V-4 below.</a:t>
            </a:r>
            <a:r>
              <a:rPr lang="en-US" sz="2000" dirty="0">
                <a:latin typeface="Calibri" panose="020F0502020204030204" pitchFamily="34" charset="0"/>
                <a:cs typeface="Microsoft Sans Serif" panose="020B0604020202020204" pitchFamily="34" charset="0"/>
              </a:rPr>
              <a:t>” </a:t>
            </a:r>
          </a:p>
          <a:p>
            <a:pPr>
              <a:spcBef>
                <a:spcPts val="1200"/>
              </a:spcBef>
            </a:pPr>
            <a:r>
              <a:rPr lang="en-US" sz="2000" dirty="0">
                <a:latin typeface="Calibri" panose="020F0502020204030204" pitchFamily="34" charset="0"/>
              </a:rPr>
              <a:t>OKR04 Table V-4 lists required minimum DWFS inspection frequencies: </a:t>
            </a:r>
          </a:p>
          <a:p>
            <a:pPr marL="0" indent="0">
              <a:spcBef>
                <a:spcPts val="1800"/>
              </a:spcBef>
              <a:buNone/>
            </a:pPr>
            <a:endParaRPr lang="en-US" sz="2000" dirty="0">
              <a:latin typeface="Calibri" panose="020F0502020204030204" pitchFamily="34" charset="0"/>
            </a:endParaRPr>
          </a:p>
          <a:p>
            <a:pPr marL="0" indent="0">
              <a:spcBef>
                <a:spcPts val="1800"/>
              </a:spcBef>
              <a:buNone/>
            </a:pPr>
            <a:endParaRPr lang="en-US" sz="2000" dirty="0">
              <a:latin typeface="Calibri" panose="020F0502020204030204" pitchFamily="34" charset="0"/>
            </a:endParaRPr>
          </a:p>
          <a:p>
            <a:pPr marL="0" indent="0">
              <a:spcBef>
                <a:spcPts val="1800"/>
              </a:spcBef>
              <a:buNone/>
            </a:pPr>
            <a:endParaRPr lang="en-US" sz="2000" dirty="0">
              <a:latin typeface="Calibri" panose="020F0502020204030204" pitchFamily="34" charset="0"/>
            </a:endParaRPr>
          </a:p>
          <a:p>
            <a:pPr marL="0" indent="0">
              <a:spcBef>
                <a:spcPts val="1800"/>
              </a:spcBef>
              <a:buNone/>
            </a:pPr>
            <a:endParaRPr lang="en-US" sz="2000" dirty="0">
              <a:latin typeface="Calibri" panose="020F0502020204030204" pitchFamily="34" charset="0"/>
            </a:endParaRPr>
          </a:p>
          <a:p>
            <a:pPr>
              <a:spcBef>
                <a:spcPts val="600"/>
              </a:spcBef>
            </a:pPr>
            <a:endParaRPr lang="en-US" sz="2000" dirty="0">
              <a:latin typeface="Calibri" panose="020F0502020204030204" pitchFamily="34" charset="0"/>
            </a:endParaRPr>
          </a:p>
          <a:p>
            <a:pPr>
              <a:spcBef>
                <a:spcPts val="0"/>
              </a:spcBef>
            </a:pPr>
            <a:endParaRPr lang="en-US" sz="2000" dirty="0">
              <a:latin typeface="Calibri" panose="020F0502020204030204" pitchFamily="34" charset="0"/>
            </a:endParaRPr>
          </a:p>
          <a:p>
            <a:pPr>
              <a:spcBef>
                <a:spcPts val="0"/>
              </a:spcBef>
            </a:pPr>
            <a:r>
              <a:rPr lang="en-US" sz="2000" dirty="0">
                <a:latin typeface="Calibri" panose="020F0502020204030204" pitchFamily="34" charset="0"/>
              </a:rPr>
              <a:t>The </a:t>
            </a:r>
            <a:r>
              <a:rPr lang="en-US" sz="2000" b="1" dirty="0">
                <a:solidFill>
                  <a:schemeClr val="accent2">
                    <a:lumMod val="50000"/>
                  </a:schemeClr>
                </a:solidFill>
                <a:latin typeface="Calibri" panose="020F0502020204030204" pitchFamily="34" charset="0"/>
              </a:rPr>
              <a:t>SWMP Template </a:t>
            </a:r>
            <a:r>
              <a:rPr lang="en-US" sz="2000" dirty="0">
                <a:latin typeface="Calibri" panose="020F0502020204030204" pitchFamily="34" charset="0"/>
              </a:rPr>
              <a:t>defers to local SOPs and guidance for conducting MCM-3 DWFS investigations, with DWFS field forms in SWMP Appendix H.</a:t>
            </a:r>
            <a:endParaRPr lang="en-US" sz="2000" dirty="0">
              <a:latin typeface="Calibri" panose="020F050202020403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0105CB58-8269-4D15-8B3C-E8A4E32DE943}"/>
              </a:ext>
            </a:extLst>
          </p:cNvPr>
          <p:cNvGraphicFramePr>
            <a:graphicFrameLocks noGrp="1"/>
          </p:cNvGraphicFramePr>
          <p:nvPr>
            <p:extLst>
              <p:ext uri="{D42A27DB-BD31-4B8C-83A1-F6EECF244321}">
                <p14:modId xmlns:p14="http://schemas.microsoft.com/office/powerpoint/2010/main" val="1352401395"/>
              </p:ext>
            </p:extLst>
          </p:nvPr>
        </p:nvGraphicFramePr>
        <p:xfrm>
          <a:off x="457200" y="2895600"/>
          <a:ext cx="8121649" cy="1758077"/>
        </p:xfrm>
        <a:graphic>
          <a:graphicData uri="http://schemas.openxmlformats.org/drawingml/2006/table">
            <a:tbl>
              <a:tblPr firstRow="1" firstCol="1" bandRow="1"/>
              <a:tblGrid>
                <a:gridCol w="1922269">
                  <a:extLst>
                    <a:ext uri="{9D8B030D-6E8A-4147-A177-3AD203B41FA5}">
                      <a16:colId xmlns:a16="http://schemas.microsoft.com/office/drawing/2014/main" val="2710514400"/>
                    </a:ext>
                  </a:extLst>
                </a:gridCol>
                <a:gridCol w="2066460">
                  <a:extLst>
                    <a:ext uri="{9D8B030D-6E8A-4147-A177-3AD203B41FA5}">
                      <a16:colId xmlns:a16="http://schemas.microsoft.com/office/drawing/2014/main" val="2493736590"/>
                    </a:ext>
                  </a:extLst>
                </a:gridCol>
                <a:gridCol w="2066460">
                  <a:extLst>
                    <a:ext uri="{9D8B030D-6E8A-4147-A177-3AD203B41FA5}">
                      <a16:colId xmlns:a16="http://schemas.microsoft.com/office/drawing/2014/main" val="3273557742"/>
                    </a:ext>
                  </a:extLst>
                </a:gridCol>
                <a:gridCol w="2066460">
                  <a:extLst>
                    <a:ext uri="{9D8B030D-6E8A-4147-A177-3AD203B41FA5}">
                      <a16:colId xmlns:a16="http://schemas.microsoft.com/office/drawing/2014/main" val="3684714180"/>
                    </a:ext>
                  </a:extLst>
                </a:gridCol>
              </a:tblGrid>
              <a:tr h="507117">
                <a:tc>
                  <a:txBody>
                    <a:bodyPr/>
                    <a:lstStyle/>
                    <a:p>
                      <a:pPr marL="0" marR="0" algn="ctr">
                        <a:spcBef>
                          <a:spcPts val="0"/>
                        </a:spcBef>
                        <a:spcAft>
                          <a:spcPts val="0"/>
                        </a:spcAft>
                      </a:pPr>
                      <a:r>
                        <a:rPr lang="en-US" sz="1600" b="1"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DWFS Areas </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b="1"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Category 1</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b="1"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Category 2</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b="1"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Category 3</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9502404"/>
                  </a:ext>
                </a:extLst>
              </a:tr>
              <a:tr h="625480">
                <a:tc>
                  <a:txBody>
                    <a:bodyPr/>
                    <a:lstStyle/>
                    <a:p>
                      <a:pPr marL="0" marR="0" algn="ctr">
                        <a:spcBef>
                          <a:spcPts val="0"/>
                        </a:spcBef>
                        <a:spcAft>
                          <a:spcPts val="0"/>
                        </a:spcAft>
                      </a:pPr>
                      <a:r>
                        <a:rPr lang="en-US" sz="16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DWFS At All Identified Outfalls</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20% per year </a:t>
                      </a:r>
                      <a:r>
                        <a:rPr lang="en-US" sz="1600" baseline="300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1</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40% per year </a:t>
                      </a:r>
                      <a:r>
                        <a:rPr lang="en-US" sz="1600" baseline="300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1</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40% per year </a:t>
                      </a:r>
                      <a:r>
                        <a:rPr lang="en-US" sz="1600" baseline="3000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1</a:t>
                      </a:r>
                      <a:endParaRPr lang="en-US" sz="16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524868"/>
                  </a:ext>
                </a:extLst>
              </a:tr>
              <a:tr h="625480">
                <a:tc>
                  <a:txBody>
                    <a:bodyPr/>
                    <a:lstStyle/>
                    <a:p>
                      <a:pPr marL="0" marR="0" algn="ctr">
                        <a:spcBef>
                          <a:spcPts val="0"/>
                        </a:spcBef>
                        <a:spcAft>
                          <a:spcPts val="0"/>
                        </a:spcAft>
                      </a:pPr>
                      <a:r>
                        <a:rPr lang="en-US" sz="16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DWFS At High Priority Areas</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Once per year</a:t>
                      </a:r>
                      <a:endParaRPr lang="en-US" sz="16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Once per year</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chemeClr val="accent1">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Once per year</a:t>
                      </a:r>
                      <a:endParaRPr lang="en-US" sz="16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777249"/>
                  </a:ext>
                </a:extLst>
              </a:tr>
            </a:tbl>
          </a:graphicData>
        </a:graphic>
      </p:graphicFrame>
      <p:sp>
        <p:nvSpPr>
          <p:cNvPr id="9" name="Rectangle 2">
            <a:extLst>
              <a:ext uri="{FF2B5EF4-FFF2-40B4-BE49-F238E27FC236}">
                <a16:creationId xmlns:a16="http://schemas.microsoft.com/office/drawing/2014/main" id="{19F9D54E-2EDB-441A-B432-8298F02C879D}"/>
              </a:ext>
            </a:extLst>
          </p:cNvPr>
          <p:cNvSpPr>
            <a:spLocks noChangeArrowheads="1"/>
          </p:cNvSpPr>
          <p:nvPr/>
        </p:nvSpPr>
        <p:spPr bwMode="auto">
          <a:xfrm>
            <a:off x="457200" y="2514600"/>
            <a:ext cx="723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323E4F"/>
                </a:solidFill>
                <a:effectLst/>
                <a:ea typeface="Times New Roman" panose="02020603050405020304" pitchFamily="18" charset="0"/>
                <a:cs typeface="Calibri" panose="020F0502020204030204" pitchFamily="34" charset="0"/>
              </a:rPr>
              <a:t>Table V-4: MCM-3 Minimum Frequency of Dry Weather Field Screening </a:t>
            </a:r>
            <a:endParaRPr kumimoji="0" lang="en-US" altLang="en-US" b="0" i="0" u="none" strike="noStrike" cap="none" normalizeH="0" baseline="0" dirty="0">
              <a:ln>
                <a:noFill/>
              </a:ln>
              <a:solidFill>
                <a:schemeClr val="tx1"/>
              </a:solidFill>
              <a:effectLst/>
            </a:endParaRPr>
          </a:p>
        </p:txBody>
      </p:sp>
      <p:sp>
        <p:nvSpPr>
          <p:cNvPr id="10" name="Rectangle 2">
            <a:extLst>
              <a:ext uri="{FF2B5EF4-FFF2-40B4-BE49-F238E27FC236}">
                <a16:creationId xmlns:a16="http://schemas.microsoft.com/office/drawing/2014/main" id="{CF8E32BF-E4C0-4730-AEE3-CFEE694E5F11}"/>
              </a:ext>
            </a:extLst>
          </p:cNvPr>
          <p:cNvSpPr>
            <a:spLocks noChangeArrowheads="1"/>
          </p:cNvSpPr>
          <p:nvPr/>
        </p:nvSpPr>
        <p:spPr bwMode="auto">
          <a:xfrm>
            <a:off x="543155" y="4701317"/>
            <a:ext cx="7239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r>
              <a:rPr kumimoji="0" lang="en-US" altLang="en-US" sz="1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5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number of outfalls screened shall be rounded up to the nearest integer</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36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ground, outdoor, house, trash&#10;&#10;Description automatically generated">
            <a:extLst>
              <a:ext uri="{FF2B5EF4-FFF2-40B4-BE49-F238E27FC236}">
                <a16:creationId xmlns:a16="http://schemas.microsoft.com/office/drawing/2014/main" id="{C3F6992D-735C-4010-8098-D1CD66571DB1}"/>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9143980" cy="6858000"/>
          </a:xfrm>
          <a:prstGeom prst="rect">
            <a:avLst/>
          </a:prstGeom>
        </p:spPr>
      </p:pic>
      <p:sp>
        <p:nvSpPr>
          <p:cNvPr id="41991" name="Rectangle 7"/>
          <p:cNvSpPr>
            <a:spLocks noGrp="1" noChangeArrowheads="1"/>
          </p:cNvSpPr>
          <p:nvPr>
            <p:ph type="title"/>
          </p:nvPr>
        </p:nvSpPr>
        <p:spPr>
          <a:xfrm>
            <a:off x="304800" y="315516"/>
            <a:ext cx="8420576" cy="551656"/>
          </a:xfrm>
        </p:spPr>
        <p:txBody>
          <a:bodyPr>
            <a:noAutofit/>
          </a:bodyPr>
          <a:lstStyle/>
          <a:p>
            <a:pPr algn="l"/>
            <a:r>
              <a:rPr lang="en-US" sz="4000" dirty="0">
                <a:solidFill>
                  <a:srgbClr val="FFFFFF"/>
                </a:solidFill>
                <a:effectLst>
                  <a:outerShdw blurRad="38100" dist="38100" dir="2700000" algn="tl">
                    <a:srgbClr val="000000">
                      <a:alpha val="43137"/>
                    </a:srgbClr>
                  </a:outerShdw>
                </a:effectLst>
                <a:latin typeface="Calibri" pitchFamily="34" charset="0"/>
                <a:cs typeface="Calibri" pitchFamily="34" charset="0"/>
              </a:rPr>
              <a:t>Part VI.A  Monitoring Requirements</a:t>
            </a: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92" name="Rectangle 8"/>
          <p:cNvSpPr>
            <a:spLocks noGrp="1" noChangeArrowheads="1"/>
          </p:cNvSpPr>
          <p:nvPr>
            <p:ph type="body" idx="1"/>
          </p:nvPr>
        </p:nvSpPr>
        <p:spPr>
          <a:xfrm>
            <a:off x="152400" y="1191155"/>
            <a:ext cx="8839200" cy="5514446"/>
          </a:xfrm>
          <a:solidFill>
            <a:schemeClr val="tx1">
              <a:lumMod val="75000"/>
              <a:lumOff val="25000"/>
              <a:alpha val="73000"/>
            </a:schemeClr>
          </a:solidFill>
        </p:spPr>
        <p:txBody>
          <a:bodyPr anchor="t">
            <a:normAutofit/>
          </a:bodyPr>
          <a:lstStyle/>
          <a:p>
            <a:pPr marL="0" indent="0">
              <a:lnSpc>
                <a:spcPct val="120000"/>
              </a:lnSpc>
              <a:spcBef>
                <a:spcPts val="600"/>
              </a:spcBef>
              <a:buNone/>
            </a:pP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Part VI broadly covers “</a:t>
            </a:r>
            <a:r>
              <a:rPr lang="en-US" sz="2200" i="1"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Monitoring,                                                                      Recordkeeping and Reporting</a:t>
            </a: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a:t>
            </a:r>
          </a:p>
          <a:p>
            <a:pPr marL="519113" lvl="1">
              <a:lnSpc>
                <a:spcPct val="120000"/>
              </a:lnSpc>
              <a:spcBef>
                <a:spcPts val="600"/>
              </a:spcBef>
            </a:pPr>
            <a:r>
              <a:rPr lang="en-US" sz="2000" dirty="0">
                <a:solidFill>
                  <a:schemeClr val="accent6">
                    <a:lumMod val="40000"/>
                    <a:lumOff val="60000"/>
                  </a:schemeClr>
                </a:solidFill>
                <a:effectLst/>
                <a:latin typeface="Calibri" panose="020F0502020204030204" pitchFamily="34" charset="0"/>
                <a:ea typeface="Times New Roman" panose="02020603050405020304" pitchFamily="18" charset="0"/>
                <a:cs typeface="Microsoft Sans Serif" panose="020B0604020202020204" pitchFamily="34" charset="0"/>
              </a:rPr>
              <a:t>Part VI.A – Monitoring</a:t>
            </a:r>
          </a:p>
          <a:p>
            <a:pPr marL="519113" lvl="1">
              <a:lnSpc>
                <a:spcPct val="120000"/>
              </a:lnSpc>
              <a:spcBef>
                <a:spcPts val="600"/>
              </a:spcBef>
            </a:pPr>
            <a:r>
              <a:rPr lang="en-US" sz="2000" dirty="0">
                <a:solidFill>
                  <a:schemeClr val="accent6">
                    <a:lumMod val="40000"/>
                    <a:lumOff val="60000"/>
                  </a:schemeClr>
                </a:solidFill>
                <a:latin typeface="Calibri" panose="020F0502020204030204" pitchFamily="34" charset="0"/>
                <a:ea typeface="Times New Roman" panose="02020603050405020304" pitchFamily="18" charset="0"/>
                <a:cs typeface="Microsoft Sans Serif" panose="020B0604020202020204" pitchFamily="34" charset="0"/>
              </a:rPr>
              <a:t>Part VI.B – Recordkeeping</a:t>
            </a:r>
          </a:p>
          <a:p>
            <a:pPr marL="519113" lvl="1">
              <a:lnSpc>
                <a:spcPct val="120000"/>
              </a:lnSpc>
              <a:spcBef>
                <a:spcPts val="600"/>
              </a:spcBef>
            </a:pPr>
            <a:r>
              <a:rPr lang="en-US" sz="2000" dirty="0">
                <a:solidFill>
                  <a:schemeClr val="accent6">
                    <a:lumMod val="40000"/>
                    <a:lumOff val="60000"/>
                  </a:schemeClr>
                </a:solidFill>
                <a:effectLst/>
                <a:latin typeface="Calibri" panose="020F0502020204030204" pitchFamily="34" charset="0"/>
                <a:ea typeface="Times New Roman" panose="02020603050405020304" pitchFamily="18" charset="0"/>
                <a:cs typeface="Microsoft Sans Serif" panose="020B0604020202020204" pitchFamily="34" charset="0"/>
              </a:rPr>
              <a:t>Part VI.C – Annual Reports</a:t>
            </a:r>
          </a:p>
          <a:p>
            <a:pPr>
              <a:lnSpc>
                <a:spcPct val="120000"/>
              </a:lnSpc>
              <a:spcBef>
                <a:spcPts val="600"/>
              </a:spcBef>
            </a:pP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Part VI.A  (Monitoring) has four subparts:</a:t>
            </a:r>
          </a:p>
          <a:p>
            <a:pPr marL="914400" lvl="1" indent="-457200">
              <a:lnSpc>
                <a:spcPct val="120000"/>
              </a:lnSpc>
              <a:spcBef>
                <a:spcPts val="600"/>
              </a:spcBef>
              <a:buFont typeface="+mj-lt"/>
              <a:buAutoNum type="arabicPeriod"/>
            </a:pPr>
            <a:r>
              <a:rPr lang="en-US" sz="2000" dirty="0">
                <a:solidFill>
                  <a:schemeClr val="accent6">
                    <a:lumMod val="40000"/>
                    <a:lumOff val="60000"/>
                  </a:schemeClr>
                </a:solidFill>
                <a:latin typeface="Calibri" panose="020F0502020204030204" pitchFamily="34" charset="0"/>
                <a:ea typeface="Times New Roman" panose="02020603050405020304" pitchFamily="18" charset="0"/>
                <a:cs typeface="Microsoft Sans Serif" panose="020B0604020202020204" pitchFamily="34" charset="0"/>
              </a:rPr>
              <a:t>Defines purposes of monitoring.</a:t>
            </a:r>
          </a:p>
          <a:p>
            <a:pPr marL="914400" lvl="1" indent="-457200">
              <a:lnSpc>
                <a:spcPct val="120000"/>
              </a:lnSpc>
              <a:spcBef>
                <a:spcPts val="600"/>
              </a:spcBef>
              <a:buFont typeface="+mj-lt"/>
              <a:buAutoNum type="arabicPeriod"/>
            </a:pPr>
            <a:r>
              <a:rPr lang="en-US" sz="2000" dirty="0">
                <a:solidFill>
                  <a:schemeClr val="accent6">
                    <a:lumMod val="40000"/>
                    <a:lumOff val="60000"/>
                  </a:schemeClr>
                </a:solidFill>
                <a:latin typeface="Calibri" panose="020F0502020204030204" pitchFamily="34" charset="0"/>
                <a:ea typeface="Times New Roman" panose="02020603050405020304" pitchFamily="18" charset="0"/>
                <a:cs typeface="Microsoft Sans Serif" panose="020B0604020202020204" pitchFamily="34" charset="0"/>
              </a:rPr>
              <a:t>Requires “Representativeness” and use of 40 CFR Part 136 lab methods.</a:t>
            </a:r>
          </a:p>
          <a:p>
            <a:pPr marL="914400" lvl="1" indent="-457200">
              <a:lnSpc>
                <a:spcPct val="120000"/>
              </a:lnSpc>
              <a:spcBef>
                <a:spcPts val="600"/>
              </a:spcBef>
              <a:buFont typeface="+mj-lt"/>
              <a:buAutoNum type="arabicPeriod"/>
            </a:pPr>
            <a:r>
              <a:rPr lang="en-US" sz="2000" dirty="0">
                <a:solidFill>
                  <a:schemeClr val="accent6">
                    <a:lumMod val="40000"/>
                    <a:lumOff val="60000"/>
                  </a:schemeClr>
                </a:solidFill>
                <a:latin typeface="Calibri" panose="020F0502020204030204" pitchFamily="34" charset="0"/>
                <a:ea typeface="Times New Roman" panose="02020603050405020304" pitchFamily="18" charset="0"/>
                <a:cs typeface="Microsoft Sans Serif" panose="020B0604020202020204" pitchFamily="34" charset="0"/>
              </a:rPr>
              <a:t>Requires specific types of recordkeeping for monitoring records.</a:t>
            </a:r>
          </a:p>
          <a:p>
            <a:pPr marL="914400" lvl="1" indent="-457200">
              <a:lnSpc>
                <a:spcPct val="120000"/>
              </a:lnSpc>
              <a:spcBef>
                <a:spcPts val="600"/>
              </a:spcBef>
              <a:buFont typeface="+mj-lt"/>
              <a:buAutoNum type="arabicPeriod"/>
            </a:pPr>
            <a:r>
              <a:rPr lang="en-US" sz="2000" dirty="0">
                <a:solidFill>
                  <a:schemeClr val="accent6">
                    <a:lumMod val="40000"/>
                    <a:lumOff val="60000"/>
                  </a:schemeClr>
                </a:solidFill>
                <a:latin typeface="Calibri" panose="020F0502020204030204" pitchFamily="34" charset="0"/>
                <a:ea typeface="Times New Roman" panose="02020603050405020304" pitchFamily="18" charset="0"/>
                <a:cs typeface="Microsoft Sans Serif" panose="020B0604020202020204" pitchFamily="34" charset="0"/>
              </a:rPr>
              <a:t>Refers to possible future use of electronic DMR reporting (eDMRs).</a:t>
            </a:r>
          </a:p>
          <a:p>
            <a:pPr>
              <a:lnSpc>
                <a:spcPct val="120000"/>
              </a:lnSpc>
              <a:spcBef>
                <a:spcPts val="600"/>
              </a:spcBef>
            </a:pP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Part VI.A has OKR04’s most detailed requirements for conducting monitoring, but much is still left to local definition.</a:t>
            </a:r>
            <a:endParaRPr lang="en-US" sz="900" dirty="0">
              <a:solidFill>
                <a:srgbClr val="FFFFFF"/>
              </a:solidFill>
              <a:latin typeface="Calibri" pitchFamily="34" charset="0"/>
            </a:endParaRPr>
          </a:p>
        </p:txBody>
      </p:sp>
      <p:sp>
        <p:nvSpPr>
          <p:cNvPr id="6" name="Slide Number Placeholder 5"/>
          <p:cNvSpPr>
            <a:spLocks noGrp="1"/>
          </p:cNvSpPr>
          <p:nvPr>
            <p:ph type="sldNum" sz="quarter" idx="4294967295"/>
          </p:nvPr>
        </p:nvSpPr>
        <p:spPr>
          <a:xfrm>
            <a:off x="7475230" y="6201360"/>
            <a:ext cx="1150454" cy="365125"/>
          </a:xfrm>
          <a:prstGeom prst="rect">
            <a:avLst/>
          </a:prstGeo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AA92B48-8EBB-4430-85A3-4CD25765BB03}" type="slidenum">
              <a:rPr kumimoji="0" lang="en-US" sz="20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53FD8402-1B74-49C1-A83B-EE7571E82C76}"/>
              </a:ext>
            </a:extLst>
          </p:cNvPr>
          <p:cNvSpPr/>
          <p:nvPr/>
        </p:nvSpPr>
        <p:spPr>
          <a:xfrm>
            <a:off x="152400" y="1191155"/>
            <a:ext cx="4191000" cy="2237845"/>
          </a:xfrm>
          <a:prstGeom prst="rect">
            <a:avLst/>
          </a:prstGeom>
          <a:solidFill>
            <a:schemeClr val="bg2">
              <a:alpha val="32000"/>
            </a:schemeClr>
          </a:solidFill>
          <a:ln w="158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79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AD8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93192" y="516804"/>
            <a:ext cx="4945641" cy="1625210"/>
          </a:xfrm>
        </p:spPr>
        <p:txBody>
          <a:bodyPr>
            <a:normAutofit fontScale="90000"/>
          </a:bodyPr>
          <a:lstStyle/>
          <a:p>
            <a:r>
              <a:rPr lang="en-US" dirty="0">
                <a:solidFill>
                  <a:srgbClr val="FFFFFF"/>
                </a:solidFill>
              </a:rPr>
              <a:t>INCOG’s GCSA Program Staff Changes</a:t>
            </a:r>
          </a:p>
        </p:txBody>
      </p:sp>
      <p:sp>
        <p:nvSpPr>
          <p:cNvPr id="15"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93192" y="2667001"/>
            <a:ext cx="4945641" cy="3674196"/>
          </a:xfrm>
        </p:spPr>
        <p:txBody>
          <a:bodyPr anchor="ctr">
            <a:normAutofit/>
          </a:bodyPr>
          <a:lstStyle/>
          <a:p>
            <a:pPr marL="0" indent="0">
              <a:lnSpc>
                <a:spcPct val="110000"/>
              </a:lnSpc>
              <a:spcBef>
                <a:spcPts val="1200"/>
              </a:spcBef>
              <a:buNone/>
            </a:pPr>
            <a:r>
              <a:rPr lang="en-US" sz="2200" b="1" dirty="0">
                <a:solidFill>
                  <a:schemeClr val="accent6">
                    <a:lumMod val="50000"/>
                  </a:schemeClr>
                </a:solidFill>
              </a:rPr>
              <a:t>Out With the “Old”:</a:t>
            </a:r>
            <a:r>
              <a:rPr lang="en-US" sz="2200" dirty="0">
                <a:solidFill>
                  <a:schemeClr val="accent6">
                    <a:lumMod val="50000"/>
                  </a:schemeClr>
                </a:solidFill>
              </a:rPr>
              <a:t>  </a:t>
            </a:r>
          </a:p>
          <a:p>
            <a:pPr marL="0" indent="0" defTabSz="228600">
              <a:lnSpc>
                <a:spcPct val="110000"/>
              </a:lnSpc>
              <a:spcBef>
                <a:spcPts val="1200"/>
              </a:spcBef>
              <a:buNone/>
            </a:pPr>
            <a:r>
              <a:rPr lang="en-US" sz="2000" dirty="0">
                <a:solidFill>
                  <a:schemeClr val="accent6">
                    <a:lumMod val="50000"/>
                  </a:schemeClr>
                </a:solidFill>
              </a:rPr>
              <a:t>	Richard retires June 30</a:t>
            </a:r>
            <a:r>
              <a:rPr lang="en-US" sz="2000" baseline="30000" dirty="0">
                <a:solidFill>
                  <a:schemeClr val="accent6">
                    <a:lumMod val="50000"/>
                  </a:schemeClr>
                </a:solidFill>
              </a:rPr>
              <a:t>th</a:t>
            </a:r>
            <a:r>
              <a:rPr lang="en-US" sz="2000" dirty="0">
                <a:solidFill>
                  <a:schemeClr val="accent6">
                    <a:lumMod val="50000"/>
                  </a:schemeClr>
                </a:solidFill>
              </a:rPr>
              <a:t> </a:t>
            </a:r>
            <a:r>
              <a:rPr lang="en-US" sz="2000" i="1" dirty="0">
                <a:solidFill>
                  <a:schemeClr val="accent6">
                    <a:lumMod val="50000"/>
                  </a:schemeClr>
                </a:solidFill>
              </a:rPr>
              <a:t>	</a:t>
            </a:r>
          </a:p>
          <a:p>
            <a:pPr marL="0" indent="0" defTabSz="228600">
              <a:lnSpc>
                <a:spcPct val="110000"/>
              </a:lnSpc>
              <a:spcBef>
                <a:spcPts val="1200"/>
              </a:spcBef>
              <a:buNone/>
            </a:pPr>
            <a:r>
              <a:rPr lang="en-US" sz="2000" dirty="0">
                <a:solidFill>
                  <a:schemeClr val="accent6">
                    <a:lumMod val="50000"/>
                  </a:schemeClr>
                </a:solidFill>
              </a:rPr>
              <a:t>	Vernon retires July 31</a:t>
            </a:r>
            <a:r>
              <a:rPr lang="en-US" sz="2000" baseline="30000" dirty="0">
                <a:solidFill>
                  <a:schemeClr val="accent6">
                    <a:lumMod val="50000"/>
                  </a:schemeClr>
                </a:solidFill>
              </a:rPr>
              <a:t>st</a:t>
            </a:r>
            <a:r>
              <a:rPr lang="en-US" sz="2000" dirty="0">
                <a:solidFill>
                  <a:schemeClr val="accent6">
                    <a:lumMod val="50000"/>
                  </a:schemeClr>
                </a:solidFill>
              </a:rPr>
              <a:t> to part-time status</a:t>
            </a:r>
          </a:p>
          <a:p>
            <a:pPr marL="0" indent="0" defTabSz="457200">
              <a:lnSpc>
                <a:spcPct val="110000"/>
              </a:lnSpc>
              <a:spcBef>
                <a:spcPts val="1200"/>
              </a:spcBef>
              <a:buNone/>
            </a:pPr>
            <a:r>
              <a:rPr lang="en-US" sz="2200" b="1" dirty="0">
                <a:solidFill>
                  <a:schemeClr val="accent6">
                    <a:lumMod val="50000"/>
                  </a:schemeClr>
                </a:solidFill>
              </a:rPr>
              <a:t>In With the “New”:</a:t>
            </a:r>
            <a:r>
              <a:rPr lang="en-US" sz="2000" dirty="0">
                <a:solidFill>
                  <a:schemeClr val="accent6">
                    <a:lumMod val="50000"/>
                  </a:schemeClr>
                </a:solidFill>
              </a:rPr>
              <a:t>   </a:t>
            </a:r>
            <a:r>
              <a:rPr lang="en-US" sz="2000" i="1" dirty="0">
                <a:solidFill>
                  <a:schemeClr val="tx1">
                    <a:lumMod val="65000"/>
                    <a:lumOff val="35000"/>
                  </a:schemeClr>
                </a:solidFill>
              </a:rPr>
              <a:t>(starting ~August 1</a:t>
            </a:r>
            <a:r>
              <a:rPr lang="en-US" sz="2000" i="1" baseline="30000" dirty="0">
                <a:solidFill>
                  <a:schemeClr val="tx1">
                    <a:lumMod val="65000"/>
                    <a:lumOff val="35000"/>
                  </a:schemeClr>
                </a:solidFill>
              </a:rPr>
              <a:t>st</a:t>
            </a:r>
            <a:r>
              <a:rPr lang="en-US" sz="2000" i="1" dirty="0">
                <a:solidFill>
                  <a:schemeClr val="tx1">
                    <a:lumMod val="65000"/>
                    <a:lumOff val="35000"/>
                  </a:schemeClr>
                </a:solidFill>
              </a:rPr>
              <a:t>)</a:t>
            </a:r>
          </a:p>
          <a:p>
            <a:pPr marL="0" indent="0" defTabSz="177800">
              <a:lnSpc>
                <a:spcPct val="110000"/>
              </a:lnSpc>
              <a:spcBef>
                <a:spcPts val="1200"/>
              </a:spcBef>
              <a:buNone/>
            </a:pPr>
            <a:r>
              <a:rPr lang="en-US" sz="2000" dirty="0">
                <a:solidFill>
                  <a:schemeClr val="accent6">
                    <a:lumMod val="50000"/>
                  </a:schemeClr>
                </a:solidFill>
              </a:rPr>
              <a:t>	INCOG will hire a new WQ staff person</a:t>
            </a:r>
          </a:p>
          <a:p>
            <a:pPr marL="0" indent="0" defTabSz="177800">
              <a:lnSpc>
                <a:spcPct val="110000"/>
              </a:lnSpc>
              <a:spcBef>
                <a:spcPts val="1200"/>
              </a:spcBef>
              <a:buNone/>
            </a:pPr>
            <a:r>
              <a:rPr lang="en-US" sz="2000" dirty="0">
                <a:solidFill>
                  <a:schemeClr val="accent6">
                    <a:lumMod val="50000"/>
                  </a:schemeClr>
                </a:solidFill>
              </a:rPr>
              <a:t>	Vernon will be part-time support for GCSA</a:t>
            </a:r>
          </a:p>
          <a:p>
            <a:pPr marL="0" indent="0" defTabSz="177800">
              <a:lnSpc>
                <a:spcPct val="110000"/>
              </a:lnSpc>
              <a:spcBef>
                <a:spcPts val="1200"/>
              </a:spcBef>
              <a:buNone/>
            </a:pPr>
            <a:r>
              <a:rPr lang="en-US" sz="2000" dirty="0">
                <a:solidFill>
                  <a:schemeClr val="accent6">
                    <a:lumMod val="50000"/>
                  </a:schemeClr>
                </a:solidFill>
              </a:rPr>
              <a:t>	Short-term timelines uncertain now</a:t>
            </a:r>
            <a:endParaRPr lang="en-US" sz="1700" dirty="0">
              <a:solidFill>
                <a:srgbClr val="FFFFFF"/>
              </a:solidFill>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F79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2000" b="0" i="0" u="none" strike="noStrike" kern="1200" cap="none" spc="0" normalizeH="0" baseline="0" noProof="0" dirty="0">
              <a:ln>
                <a:noFill/>
              </a:ln>
              <a:solidFill>
                <a:srgbClr val="F79646">
                  <a:lumMod val="40000"/>
                  <a:lumOff val="60000"/>
                </a:srgbClr>
              </a:solidFill>
              <a:effectLst/>
              <a:uLnTx/>
              <a:uFillTx/>
              <a:latin typeface="Calibri"/>
              <a:ea typeface="+mn-ea"/>
              <a:cs typeface="+mn-cs"/>
            </a:endParaRPr>
          </a:p>
        </p:txBody>
      </p:sp>
      <p:pic>
        <p:nvPicPr>
          <p:cNvPr id="8" name="Picture 7" descr="Cat peering over table">
            <a:extLst>
              <a:ext uri="{FF2B5EF4-FFF2-40B4-BE49-F238E27FC236}">
                <a16:creationId xmlns:a16="http://schemas.microsoft.com/office/drawing/2014/main" id="{542F2FED-4175-4D96-8788-91606E6D3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991" y="2469207"/>
            <a:ext cx="3245383" cy="2166293"/>
          </a:xfrm>
          <a:prstGeom prst="rect">
            <a:avLst/>
          </a:prstGeom>
        </p:spPr>
      </p:pic>
      <p:sp>
        <p:nvSpPr>
          <p:cNvPr id="5" name="Thought Bubble: Cloud 4">
            <a:extLst>
              <a:ext uri="{FF2B5EF4-FFF2-40B4-BE49-F238E27FC236}">
                <a16:creationId xmlns:a16="http://schemas.microsoft.com/office/drawing/2014/main" id="{78CC3125-BC20-4EA3-A465-90983F139422}"/>
              </a:ext>
            </a:extLst>
          </p:cNvPr>
          <p:cNvSpPr/>
          <p:nvPr/>
        </p:nvSpPr>
        <p:spPr>
          <a:xfrm>
            <a:off x="6964942" y="1219199"/>
            <a:ext cx="1785866" cy="2057401"/>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DE0D25-20EE-4E28-B78F-A0418E965C24}"/>
              </a:ext>
            </a:extLst>
          </p:cNvPr>
          <p:cNvSpPr txBox="1"/>
          <p:nvPr/>
        </p:nvSpPr>
        <p:spPr>
          <a:xfrm>
            <a:off x="7391400" y="1676400"/>
            <a:ext cx="990600" cy="1015663"/>
          </a:xfrm>
          <a:prstGeom prst="rect">
            <a:avLst/>
          </a:prstGeom>
          <a:noFill/>
        </p:spPr>
        <p:txBody>
          <a:bodyPr wrap="square" rtlCol="0">
            <a:spAutoFit/>
          </a:bodyPr>
          <a:lstStyle/>
          <a:p>
            <a:pPr algn="ctr"/>
            <a:r>
              <a:rPr lang="en-US" sz="2000" dirty="0">
                <a:solidFill>
                  <a:schemeClr val="accent2">
                    <a:lumMod val="75000"/>
                  </a:schemeClr>
                </a:solidFill>
                <a:latin typeface="Comic Sans MS" panose="030F0702030302020204" pitchFamily="66" charset="0"/>
              </a:rPr>
              <a:t>Now what    ??</a:t>
            </a:r>
          </a:p>
        </p:txBody>
      </p:sp>
      <p:pic>
        <p:nvPicPr>
          <p:cNvPr id="9" name="Picture 8" descr="Making tea on campfire">
            <a:extLst>
              <a:ext uri="{FF2B5EF4-FFF2-40B4-BE49-F238E27FC236}">
                <a16:creationId xmlns:a16="http://schemas.microsoft.com/office/drawing/2014/main" id="{0C246598-2643-4E49-96AF-851D0D02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101" y="2464934"/>
            <a:ext cx="2145288" cy="1430192"/>
          </a:xfrm>
          <a:prstGeom prst="rect">
            <a:avLst/>
          </a:prstGeom>
          <a:effectLst>
            <a:softEdge rad="114300"/>
          </a:effectLst>
        </p:spPr>
      </p:pic>
      <p:pic>
        <p:nvPicPr>
          <p:cNvPr id="11" name="Picture 10">
            <a:extLst>
              <a:ext uri="{FF2B5EF4-FFF2-40B4-BE49-F238E27FC236}">
                <a16:creationId xmlns:a16="http://schemas.microsoft.com/office/drawing/2014/main" id="{69BCEA2B-762E-48C2-A358-C292984DC0B7}"/>
              </a:ext>
            </a:extLst>
          </p:cNvPr>
          <p:cNvPicPr>
            <a:picLocks noChangeAspect="1"/>
          </p:cNvPicPr>
          <p:nvPr/>
        </p:nvPicPr>
        <p:blipFill>
          <a:blip r:embed="rId5"/>
          <a:stretch>
            <a:fillRect/>
          </a:stretch>
        </p:blipFill>
        <p:spPr>
          <a:xfrm>
            <a:off x="6858000" y="5105400"/>
            <a:ext cx="852684" cy="971532"/>
          </a:xfrm>
          <a:prstGeom prst="rect">
            <a:avLst/>
          </a:prstGeom>
          <a:effectLst>
            <a:softEdge rad="50800"/>
          </a:effectLst>
        </p:spPr>
      </p:pic>
      <p:sp>
        <p:nvSpPr>
          <p:cNvPr id="7" name="Freeform: Shape 6">
            <a:extLst>
              <a:ext uri="{FF2B5EF4-FFF2-40B4-BE49-F238E27FC236}">
                <a16:creationId xmlns:a16="http://schemas.microsoft.com/office/drawing/2014/main" id="{A5945DEC-1A4A-4AF3-9853-1DF8B2122449}"/>
              </a:ext>
            </a:extLst>
          </p:cNvPr>
          <p:cNvSpPr/>
          <p:nvPr/>
        </p:nvSpPr>
        <p:spPr>
          <a:xfrm>
            <a:off x="7397393" y="5979560"/>
            <a:ext cx="667820" cy="380143"/>
          </a:xfrm>
          <a:custGeom>
            <a:avLst/>
            <a:gdLst>
              <a:gd name="connsiteX0" fmla="*/ 0 w 667820"/>
              <a:gd name="connsiteY0" fmla="*/ 0 h 380143"/>
              <a:gd name="connsiteX1" fmla="*/ 51371 w 667820"/>
              <a:gd name="connsiteY1" fmla="*/ 41096 h 380143"/>
              <a:gd name="connsiteX2" fmla="*/ 61645 w 667820"/>
              <a:gd name="connsiteY2" fmla="*/ 71919 h 380143"/>
              <a:gd name="connsiteX3" fmla="*/ 82194 w 667820"/>
              <a:gd name="connsiteY3" fmla="*/ 102741 h 380143"/>
              <a:gd name="connsiteX4" fmla="*/ 92468 w 667820"/>
              <a:gd name="connsiteY4" fmla="*/ 133564 h 380143"/>
              <a:gd name="connsiteX5" fmla="*/ 51371 w 667820"/>
              <a:gd name="connsiteY5" fmla="*/ 195209 h 380143"/>
              <a:gd name="connsiteX6" fmla="*/ 61645 w 667820"/>
              <a:gd name="connsiteY6" fmla="*/ 256853 h 380143"/>
              <a:gd name="connsiteX7" fmla="*/ 92468 w 667820"/>
              <a:gd name="connsiteY7" fmla="*/ 277402 h 380143"/>
              <a:gd name="connsiteX8" fmla="*/ 267128 w 667820"/>
              <a:gd name="connsiteY8" fmla="*/ 297950 h 380143"/>
              <a:gd name="connsiteX9" fmla="*/ 585627 w 667820"/>
              <a:gd name="connsiteY9" fmla="*/ 297950 h 380143"/>
              <a:gd name="connsiteX10" fmla="*/ 606176 w 667820"/>
              <a:gd name="connsiteY10" fmla="*/ 318498 h 380143"/>
              <a:gd name="connsiteX11" fmla="*/ 636998 w 667820"/>
              <a:gd name="connsiteY11" fmla="*/ 339047 h 380143"/>
              <a:gd name="connsiteX12" fmla="*/ 667820 w 667820"/>
              <a:gd name="connsiteY12" fmla="*/ 380143 h 38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820" h="380143">
                <a:moveTo>
                  <a:pt x="0" y="0"/>
                </a:moveTo>
                <a:cubicBezTo>
                  <a:pt x="17124" y="13699"/>
                  <a:pt x="37100" y="24446"/>
                  <a:pt x="51371" y="41096"/>
                </a:cubicBezTo>
                <a:cubicBezTo>
                  <a:pt x="58419" y="49319"/>
                  <a:pt x="56802" y="62232"/>
                  <a:pt x="61645" y="71919"/>
                </a:cubicBezTo>
                <a:cubicBezTo>
                  <a:pt x="67167" y="82963"/>
                  <a:pt x="75344" y="92467"/>
                  <a:pt x="82194" y="102741"/>
                </a:cubicBezTo>
                <a:cubicBezTo>
                  <a:pt x="85619" y="113015"/>
                  <a:pt x="94000" y="122843"/>
                  <a:pt x="92468" y="133564"/>
                </a:cubicBezTo>
                <a:cubicBezTo>
                  <a:pt x="88321" y="162588"/>
                  <a:pt x="69635" y="176944"/>
                  <a:pt x="51371" y="195209"/>
                </a:cubicBezTo>
                <a:cubicBezTo>
                  <a:pt x="54796" y="215757"/>
                  <a:pt x="52329" y="238221"/>
                  <a:pt x="61645" y="256853"/>
                </a:cubicBezTo>
                <a:cubicBezTo>
                  <a:pt x="67167" y="267898"/>
                  <a:pt x="80360" y="274980"/>
                  <a:pt x="92468" y="277402"/>
                </a:cubicBezTo>
                <a:cubicBezTo>
                  <a:pt x="149951" y="288899"/>
                  <a:pt x="208908" y="291101"/>
                  <a:pt x="267128" y="297950"/>
                </a:cubicBezTo>
                <a:cubicBezTo>
                  <a:pt x="317316" y="295669"/>
                  <a:pt x="503242" y="275482"/>
                  <a:pt x="585627" y="297950"/>
                </a:cubicBezTo>
                <a:cubicBezTo>
                  <a:pt x="594972" y="300499"/>
                  <a:pt x="598612" y="312447"/>
                  <a:pt x="606176" y="318498"/>
                </a:cubicBezTo>
                <a:cubicBezTo>
                  <a:pt x="615818" y="326212"/>
                  <a:pt x="628267" y="330316"/>
                  <a:pt x="636998" y="339047"/>
                </a:cubicBezTo>
                <a:cubicBezTo>
                  <a:pt x="649106" y="351155"/>
                  <a:pt x="667820" y="380143"/>
                  <a:pt x="667820" y="380143"/>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774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ground, outdoor, house, trash&#10;&#10;Description automatically generated">
            <a:extLst>
              <a:ext uri="{FF2B5EF4-FFF2-40B4-BE49-F238E27FC236}">
                <a16:creationId xmlns:a16="http://schemas.microsoft.com/office/drawing/2014/main" id="{C3F6992D-735C-4010-8098-D1CD66571DB1}"/>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9143980" cy="6858000"/>
          </a:xfrm>
          <a:prstGeom prst="rect">
            <a:avLst/>
          </a:prstGeom>
        </p:spPr>
      </p:pic>
      <p:sp>
        <p:nvSpPr>
          <p:cNvPr id="41991" name="Rectangle 7"/>
          <p:cNvSpPr>
            <a:spLocks noGrp="1" noChangeArrowheads="1"/>
          </p:cNvSpPr>
          <p:nvPr>
            <p:ph type="title"/>
          </p:nvPr>
        </p:nvSpPr>
        <p:spPr>
          <a:xfrm>
            <a:off x="304800" y="315516"/>
            <a:ext cx="8420576" cy="551656"/>
          </a:xfrm>
        </p:spPr>
        <p:txBody>
          <a:bodyPr>
            <a:noAutofit/>
          </a:bodyPr>
          <a:lstStyle/>
          <a:p>
            <a:pPr algn="l"/>
            <a:r>
              <a:rPr lang="en-US" sz="4000" dirty="0">
                <a:solidFill>
                  <a:srgbClr val="FFFFFF"/>
                </a:solidFill>
                <a:effectLst>
                  <a:outerShdw blurRad="38100" dist="38100" dir="2700000" algn="tl">
                    <a:srgbClr val="000000">
                      <a:alpha val="43137"/>
                    </a:srgbClr>
                  </a:outerShdw>
                </a:effectLst>
                <a:latin typeface="Calibri" pitchFamily="34" charset="0"/>
                <a:cs typeface="Calibri" pitchFamily="34" charset="0"/>
              </a:rPr>
              <a:t>Part VI.C.1  AR Data Requirements</a:t>
            </a: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92" name="Rectangle 8"/>
          <p:cNvSpPr>
            <a:spLocks noGrp="1" noChangeArrowheads="1"/>
          </p:cNvSpPr>
          <p:nvPr>
            <p:ph type="body" idx="1"/>
          </p:nvPr>
        </p:nvSpPr>
        <p:spPr>
          <a:xfrm>
            <a:off x="152400" y="1191155"/>
            <a:ext cx="8839200" cy="5514446"/>
          </a:xfrm>
          <a:solidFill>
            <a:schemeClr val="tx1">
              <a:lumMod val="75000"/>
              <a:lumOff val="25000"/>
              <a:alpha val="77000"/>
            </a:schemeClr>
          </a:solidFill>
        </p:spPr>
        <p:txBody>
          <a:bodyPr anchor="t">
            <a:noAutofit/>
          </a:bodyPr>
          <a:lstStyle/>
          <a:p>
            <a:pPr marL="0" indent="0">
              <a:spcBef>
                <a:spcPts val="1800"/>
              </a:spcBef>
              <a:buNone/>
            </a:pPr>
            <a:r>
              <a:rPr lang="en-US" sz="2200" dirty="0">
                <a:solidFill>
                  <a:srgbClr val="FFFFFF"/>
                </a:solidFill>
                <a:effectLst/>
                <a:ea typeface="Times New Roman" panose="02020603050405020304" pitchFamily="18" charset="0"/>
                <a:cs typeface="Microsoft Sans Serif" panose="020B0604020202020204" pitchFamily="34" charset="0"/>
              </a:rPr>
              <a:t>OKR04’s Annual Report requirements address </a:t>
            </a:r>
            <a:r>
              <a:rPr lang="en-US" sz="2200" u="sng" dirty="0">
                <a:solidFill>
                  <a:srgbClr val="FFFFFF"/>
                </a:solidFill>
                <a:effectLst/>
                <a:ea typeface="Times New Roman" panose="02020603050405020304" pitchFamily="18" charset="0"/>
                <a:cs typeface="Microsoft Sans Serif" panose="020B0604020202020204" pitchFamily="34" charset="0"/>
              </a:rPr>
              <a:t>data goals</a:t>
            </a:r>
            <a:r>
              <a:rPr lang="en-US" sz="2200" dirty="0">
                <a:solidFill>
                  <a:srgbClr val="FFFFFF"/>
                </a:solidFill>
                <a:effectLst/>
                <a:ea typeface="Times New Roman" panose="02020603050405020304" pitchFamily="18" charset="0"/>
                <a:cs typeface="Microsoft Sans Serif" panose="020B0604020202020204" pitchFamily="34" charset="0"/>
              </a:rPr>
              <a:t> (purposes):</a:t>
            </a:r>
          </a:p>
          <a:p>
            <a:pPr marL="457200" indent="-457200" algn="l">
              <a:spcBef>
                <a:spcPts val="1800"/>
              </a:spcBef>
              <a:buFont typeface="+mj-lt"/>
              <a:buAutoNum type="arabicPeriod"/>
            </a:pPr>
            <a:r>
              <a:rPr lang="en-US" sz="2000" b="0" u="none" strike="noStrike" baseline="0" dirty="0">
                <a:solidFill>
                  <a:schemeClr val="accent5">
                    <a:lumMod val="20000"/>
                    <a:lumOff val="80000"/>
                  </a:schemeClr>
                </a:solidFill>
              </a:rPr>
              <a:t>The content of the annual report shall provide all of the following information:</a:t>
            </a:r>
          </a:p>
          <a:p>
            <a:pPr marL="857250" lvl="1" indent="-395288">
              <a:spcBef>
                <a:spcPts val="1800"/>
              </a:spcBef>
              <a:buFont typeface="+mj-lt"/>
              <a:buAutoNum type="alphaLcPeriod"/>
            </a:pPr>
            <a:r>
              <a:rPr lang="en-US" sz="2000" b="0" u="none" strike="noStrike" baseline="0" dirty="0">
                <a:solidFill>
                  <a:schemeClr val="accent5">
                    <a:lumMod val="20000"/>
                    <a:lumOff val="80000"/>
                  </a:schemeClr>
                </a:solidFill>
              </a:rPr>
              <a:t>Report the </a:t>
            </a:r>
            <a:r>
              <a:rPr lang="en-US" sz="2000" b="0" u="sng" strike="noStrike" baseline="0" dirty="0">
                <a:solidFill>
                  <a:schemeClr val="accent5">
                    <a:lumMod val="20000"/>
                    <a:lumOff val="80000"/>
                  </a:schemeClr>
                </a:solidFill>
              </a:rPr>
              <a:t>status</a:t>
            </a:r>
            <a:r>
              <a:rPr lang="en-US" sz="2000" b="0" u="none" strike="noStrike" baseline="0" dirty="0">
                <a:solidFill>
                  <a:schemeClr val="accent5">
                    <a:lumMod val="20000"/>
                    <a:lumOff val="80000"/>
                  </a:schemeClr>
                </a:solidFill>
              </a:rPr>
              <a:t> of your compliance with permit conditions, including an </a:t>
            </a:r>
            <a:r>
              <a:rPr lang="en-US" sz="2000" b="0" u="sng" strike="noStrike" baseline="0" dirty="0">
                <a:solidFill>
                  <a:schemeClr val="accent5">
                    <a:lumMod val="20000"/>
                    <a:lumOff val="80000"/>
                  </a:schemeClr>
                </a:solidFill>
              </a:rPr>
              <a:t>assessment</a:t>
            </a:r>
            <a:r>
              <a:rPr lang="en-US" sz="2000" b="0" u="none" strike="noStrike" baseline="0" dirty="0">
                <a:solidFill>
                  <a:schemeClr val="accent5">
                    <a:lumMod val="20000"/>
                    <a:lumOff val="80000"/>
                  </a:schemeClr>
                </a:solidFill>
              </a:rPr>
              <a:t> of the progress towards achieving the statutory goal of reducing the discharge of pollutants to the MEP.</a:t>
            </a:r>
          </a:p>
          <a:p>
            <a:pPr marL="857250" lvl="1" indent="-395288">
              <a:spcBef>
                <a:spcPts val="1800"/>
              </a:spcBef>
              <a:buFont typeface="+mj-lt"/>
              <a:buAutoNum type="alphaLcPeriod"/>
            </a:pPr>
            <a:r>
              <a:rPr lang="en-US" sz="2000" b="0" u="none" strike="noStrike" baseline="0" dirty="0">
                <a:solidFill>
                  <a:schemeClr val="accent5">
                    <a:lumMod val="20000"/>
                    <a:lumOff val="80000"/>
                  </a:schemeClr>
                </a:solidFill>
              </a:rPr>
              <a:t>For each BMP identified in your SWMP, include an </a:t>
            </a:r>
            <a:r>
              <a:rPr lang="en-US" sz="2000" b="0" u="sng" strike="noStrike" baseline="0" dirty="0">
                <a:solidFill>
                  <a:schemeClr val="accent5">
                    <a:lumMod val="20000"/>
                    <a:lumOff val="80000"/>
                  </a:schemeClr>
                </a:solidFill>
              </a:rPr>
              <a:t>assessment</a:t>
            </a:r>
            <a:r>
              <a:rPr lang="en-US" sz="2000" b="0" u="none" strike="noStrike" baseline="0" dirty="0">
                <a:solidFill>
                  <a:schemeClr val="accent5">
                    <a:lumMod val="20000"/>
                    <a:lumOff val="80000"/>
                  </a:schemeClr>
                </a:solidFill>
              </a:rPr>
              <a:t> of the</a:t>
            </a:r>
          </a:p>
          <a:p>
            <a:pPr marL="1141413" lvl="2" indent="-284163">
              <a:spcBef>
                <a:spcPts val="1800"/>
              </a:spcBef>
              <a:buFont typeface="+mj-lt"/>
              <a:buAutoNum type="romanLcPeriod"/>
            </a:pPr>
            <a:r>
              <a:rPr lang="en-US" sz="2000" b="0" u="sng" strike="noStrike" baseline="0" dirty="0">
                <a:solidFill>
                  <a:schemeClr val="accent5">
                    <a:lumMod val="20000"/>
                    <a:lumOff val="80000"/>
                  </a:schemeClr>
                </a:solidFill>
              </a:rPr>
              <a:t>progress</a:t>
            </a:r>
            <a:r>
              <a:rPr lang="en-US" sz="2000" b="0" u="none" strike="noStrike" baseline="0" dirty="0">
                <a:solidFill>
                  <a:schemeClr val="accent5">
                    <a:lumMod val="20000"/>
                    <a:lumOff val="80000"/>
                  </a:schemeClr>
                </a:solidFill>
              </a:rPr>
              <a:t> made toward achieving each measurable goal, and</a:t>
            </a:r>
          </a:p>
          <a:p>
            <a:pPr marL="1141413" lvl="2" indent="-284163">
              <a:spcBef>
                <a:spcPts val="1800"/>
              </a:spcBef>
              <a:buFont typeface="+mj-lt"/>
              <a:buAutoNum type="romanLcPeriod"/>
            </a:pPr>
            <a:r>
              <a:rPr lang="en-US" sz="2000" b="0" u="sng" strike="noStrike" baseline="0" dirty="0">
                <a:solidFill>
                  <a:schemeClr val="accent5">
                    <a:lumMod val="20000"/>
                    <a:lumOff val="80000"/>
                  </a:schemeClr>
                </a:solidFill>
              </a:rPr>
              <a:t>appropriateness of the BMP</a:t>
            </a:r>
            <a:r>
              <a:rPr lang="en-US" sz="2000" b="0" u="none" strike="noStrike" baseline="0" dirty="0">
                <a:solidFill>
                  <a:schemeClr val="accent5">
                    <a:lumMod val="20000"/>
                    <a:lumOff val="80000"/>
                  </a:schemeClr>
                </a:solidFill>
              </a:rPr>
              <a:t>.</a:t>
            </a:r>
          </a:p>
          <a:p>
            <a:pPr marL="857250" lvl="1" indent="-395288">
              <a:spcBef>
                <a:spcPts val="1800"/>
              </a:spcBef>
              <a:buFont typeface="+mj-lt"/>
              <a:buAutoNum type="alphaLcPeriod"/>
            </a:pPr>
            <a:r>
              <a:rPr lang="en-US" sz="2000" b="0" u="none" strike="noStrike" baseline="0" dirty="0">
                <a:solidFill>
                  <a:schemeClr val="accent5">
                    <a:lumMod val="20000"/>
                    <a:lumOff val="80000"/>
                  </a:schemeClr>
                </a:solidFill>
              </a:rPr>
              <a:t>Report the </a:t>
            </a:r>
            <a:r>
              <a:rPr lang="en-US" sz="2000" b="0" u="sng" strike="noStrike" baseline="0" dirty="0">
                <a:solidFill>
                  <a:schemeClr val="accent5">
                    <a:lumMod val="20000"/>
                    <a:lumOff val="80000"/>
                  </a:schemeClr>
                </a:solidFill>
              </a:rPr>
              <a:t>results of information collected and analyzed</a:t>
            </a:r>
            <a:r>
              <a:rPr lang="en-US" sz="2000" b="0" u="none" strike="noStrike" baseline="0" dirty="0">
                <a:solidFill>
                  <a:schemeClr val="accent5">
                    <a:lumMod val="20000"/>
                    <a:lumOff val="80000"/>
                  </a:schemeClr>
                </a:solidFill>
              </a:rPr>
              <a:t>, if any, during the reporting period, including monitoring data used to </a:t>
            </a:r>
            <a:r>
              <a:rPr lang="en-US" sz="2000" b="0" u="sng" strike="noStrike" baseline="0" dirty="0">
                <a:solidFill>
                  <a:schemeClr val="accent5">
                    <a:lumMod val="20000"/>
                    <a:lumOff val="80000"/>
                  </a:schemeClr>
                </a:solidFill>
              </a:rPr>
              <a:t>assess the success of the SWMP</a:t>
            </a:r>
            <a:r>
              <a:rPr lang="en-US" sz="2000" b="0" u="none" strike="noStrike" baseline="0" dirty="0">
                <a:solidFill>
                  <a:schemeClr val="accent5">
                    <a:lumMod val="20000"/>
                    <a:lumOff val="80000"/>
                  </a:schemeClr>
                </a:solidFill>
              </a:rPr>
              <a:t> at reducing the discharge of </a:t>
            </a:r>
            <a:r>
              <a:rPr lang="en-US" sz="2000" dirty="0">
                <a:solidFill>
                  <a:schemeClr val="accent5">
                    <a:lumMod val="20000"/>
                    <a:lumOff val="80000"/>
                  </a:schemeClr>
                </a:solidFill>
              </a:rPr>
              <a:t>pollutants to the MEP.</a:t>
            </a:r>
          </a:p>
        </p:txBody>
      </p:sp>
      <p:sp>
        <p:nvSpPr>
          <p:cNvPr id="6" name="Slide Number Placeholder 5"/>
          <p:cNvSpPr>
            <a:spLocks noGrp="1"/>
          </p:cNvSpPr>
          <p:nvPr>
            <p:ph type="sldNum" sz="quarter" idx="4294967295"/>
          </p:nvPr>
        </p:nvSpPr>
        <p:spPr>
          <a:xfrm>
            <a:off x="7475230" y="6201360"/>
            <a:ext cx="1150454" cy="365125"/>
          </a:xfrm>
          <a:prstGeom prst="rect">
            <a:avLst/>
          </a:prstGeo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AA92B48-8EBB-4430-85A3-4CD25765BB03}" type="slidenum">
              <a:rPr kumimoji="0" lang="en-US" sz="20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2908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899" y="634058"/>
            <a:ext cx="846286" cy="847206"/>
            <a:chOff x="5307830" y="325570"/>
            <a:chExt cx="1128382" cy="847206"/>
          </a:xfrm>
        </p:grpSpPr>
        <p:sp>
          <p:nvSpPr>
            <p:cNvPr id="16"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 name="TextBox 7"/>
          <p:cNvSpPr txBox="1"/>
          <p:nvPr/>
        </p:nvSpPr>
        <p:spPr>
          <a:xfrm>
            <a:off x="723899" y="1371190"/>
            <a:ext cx="3590498" cy="86742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mj-lt"/>
                <a:ea typeface="+mj-ea"/>
                <a:cs typeface="+mj-cs"/>
              </a:rPr>
              <a:t>Questions ?</a:t>
            </a:r>
          </a:p>
        </p:txBody>
      </p:sp>
      <p:sp>
        <p:nvSpPr>
          <p:cNvPr id="19" name="Freeform: Shape 18">
            <a:extLst>
              <a:ext uri="{FF2B5EF4-FFF2-40B4-BE49-F238E27FC236}">
                <a16:creationId xmlns:a16="http://schemas.microsoft.com/office/drawing/2014/main" id="{A9456821-26B9-4181-B181-305FB820D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2230" y="2134209"/>
            <a:ext cx="3630300" cy="4290450"/>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useBgFill="1">
        <p:nvSpPr>
          <p:cNvPr id="21" name="Freeform: Shape 20">
            <a:extLst>
              <a:ext uri="{FF2B5EF4-FFF2-40B4-BE49-F238E27FC236}">
                <a16:creationId xmlns:a16="http://schemas.microsoft.com/office/drawing/2014/main" id="{0035D6FE-7FA2-4D67-8767-6F7E98AB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2956" y="421767"/>
            <a:ext cx="2135438" cy="252375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Picture 6" descr="GCSA sqcolo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00600" y="1013593"/>
            <a:ext cx="1277979" cy="1340103"/>
          </a:xfrm>
          <a:prstGeom prst="rect">
            <a:avLst/>
          </a:prstGeom>
          <a:noFill/>
        </p:spPr>
      </p:pic>
      <p:sp useBgFill="1">
        <p:nvSpPr>
          <p:cNvPr id="23" name="Freeform: Shape 22">
            <a:extLst>
              <a:ext uri="{FF2B5EF4-FFF2-40B4-BE49-F238E27FC236}">
                <a16:creationId xmlns:a16="http://schemas.microsoft.com/office/drawing/2014/main" id="{0381C401-8AFE-4396-B195-C21EA1C7F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69140" y="4490695"/>
            <a:ext cx="1553456" cy="1835943"/>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 name="TextBox 5"/>
          <p:cNvSpPr txBox="1"/>
          <p:nvPr/>
        </p:nvSpPr>
        <p:spPr>
          <a:xfrm>
            <a:off x="583895" y="2718681"/>
            <a:ext cx="3849061" cy="292736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i="1" dirty="0"/>
              <a:t>Vernon Seaman</a:t>
            </a:r>
          </a:p>
          <a:p>
            <a:pPr indent="-228600">
              <a:lnSpc>
                <a:spcPct val="90000"/>
              </a:lnSpc>
              <a:spcAft>
                <a:spcPts val="600"/>
              </a:spcAft>
              <a:buFont typeface="Arial" panose="020B0604020202020204" pitchFamily="34" charset="0"/>
              <a:buChar char="•"/>
            </a:pPr>
            <a:r>
              <a:rPr lang="en-US" i="1" dirty="0"/>
              <a:t>Manager, Envir. And Energy Planning</a:t>
            </a:r>
          </a:p>
          <a:p>
            <a:pPr indent="-228600">
              <a:lnSpc>
                <a:spcPct val="90000"/>
              </a:lnSpc>
              <a:spcAft>
                <a:spcPts val="600"/>
              </a:spcAft>
              <a:buFont typeface="Arial" panose="020B0604020202020204" pitchFamily="34" charset="0"/>
              <a:buChar char="•"/>
            </a:pPr>
            <a:r>
              <a:rPr lang="en-US" i="1" dirty="0"/>
              <a:t>INCOG</a:t>
            </a:r>
          </a:p>
          <a:p>
            <a:pPr indent="-228600">
              <a:lnSpc>
                <a:spcPct val="90000"/>
              </a:lnSpc>
              <a:spcAft>
                <a:spcPts val="600"/>
              </a:spcAft>
              <a:buFont typeface="Arial" panose="020B0604020202020204" pitchFamily="34" charset="0"/>
              <a:buChar char="•"/>
            </a:pPr>
            <a:r>
              <a:rPr lang="en-US" i="1" dirty="0"/>
              <a:t>Two West 2</a:t>
            </a:r>
            <a:r>
              <a:rPr lang="en-US" i="1" baseline="30000" dirty="0"/>
              <a:t>nd </a:t>
            </a:r>
            <a:r>
              <a:rPr lang="en-US" i="1" dirty="0"/>
              <a:t>Street, Ste 800 </a:t>
            </a:r>
          </a:p>
          <a:p>
            <a:pPr indent="-228600">
              <a:lnSpc>
                <a:spcPct val="90000"/>
              </a:lnSpc>
              <a:spcAft>
                <a:spcPts val="600"/>
              </a:spcAft>
              <a:buFont typeface="Arial" panose="020B0604020202020204" pitchFamily="34" charset="0"/>
              <a:buChar char="•"/>
            </a:pPr>
            <a:r>
              <a:rPr lang="en-US" i="1" dirty="0"/>
              <a:t>Tulsa, OK 74103</a:t>
            </a:r>
          </a:p>
          <a:p>
            <a:pPr indent="-228600">
              <a:lnSpc>
                <a:spcPct val="90000"/>
              </a:lnSpc>
              <a:spcAft>
                <a:spcPts val="600"/>
              </a:spcAft>
              <a:buFont typeface="Arial" panose="020B0604020202020204" pitchFamily="34" charset="0"/>
              <a:buChar char="•"/>
            </a:pPr>
            <a:r>
              <a:rPr lang="en-US" i="1" dirty="0"/>
              <a:t>(918) 579-9451</a:t>
            </a:r>
          </a:p>
          <a:p>
            <a:pPr indent="-228600">
              <a:lnSpc>
                <a:spcPct val="90000"/>
              </a:lnSpc>
              <a:spcAft>
                <a:spcPts val="600"/>
              </a:spcAft>
              <a:buFont typeface="Arial" panose="020B0604020202020204" pitchFamily="34" charset="0"/>
              <a:buChar char="•"/>
            </a:pPr>
            <a:r>
              <a:rPr lang="en-US" dirty="0">
                <a:hlinkClick r:id="rId4"/>
              </a:rPr>
              <a:t>vseaman@incog.org</a:t>
            </a:r>
            <a:r>
              <a:rPr lang="en-US" dirty="0"/>
              <a:t> </a:t>
            </a:r>
          </a:p>
          <a:p>
            <a:pPr indent="-228600">
              <a:lnSpc>
                <a:spcPct val="90000"/>
              </a:lnSpc>
              <a:spcAft>
                <a:spcPts val="600"/>
              </a:spcAft>
              <a:buFont typeface="Arial" panose="020B0604020202020204" pitchFamily="34" charset="0"/>
              <a:buChar char="•"/>
            </a:pP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2471" y="5268861"/>
            <a:ext cx="1643930" cy="36993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0384" y="3474311"/>
            <a:ext cx="2897816" cy="1593799"/>
          </a:xfrm>
          <a:prstGeom prst="rect">
            <a:avLst/>
          </a:prstGeom>
        </p:spPr>
      </p:pic>
      <p:sp>
        <p:nvSpPr>
          <p:cNvPr id="2" name="Slide Number Placeholder 1"/>
          <p:cNvSpPr>
            <a:spLocks noGrp="1"/>
          </p:cNvSpPr>
          <p:nvPr>
            <p:ph type="sldNum" sz="quarter" idx="12"/>
          </p:nvPr>
        </p:nvSpPr>
        <p:spPr>
          <a:xfrm>
            <a:off x="8145018" y="6035040"/>
            <a:ext cx="694182" cy="548640"/>
          </a:xfrm>
          <a:prstGeom prst="ellipse">
            <a:avLst/>
          </a:prstGeom>
          <a:solidFill>
            <a:schemeClr val="tx1">
              <a:alpha val="80000"/>
            </a:schemeClr>
          </a:solidFill>
        </p:spPr>
        <p:txBody>
          <a:bodyPr vert="horz" lIns="91440" tIns="45720" rIns="91440" bIns="45720" rtlCol="0" anchor="ctr">
            <a:noAutofit/>
          </a:bodyPr>
          <a:lstStyle/>
          <a:p>
            <a:pPr algn="ctr">
              <a:spcAft>
                <a:spcPts val="600"/>
              </a:spcAft>
            </a:pPr>
            <a:fld id="{746FB596-432D-499C-9187-B7F052D14381}" type="slidenum">
              <a:rPr lang="en-US" sz="2000">
                <a:solidFill>
                  <a:schemeClr val="bg1"/>
                </a:solidFill>
              </a:rPr>
              <a:pPr algn="ctr">
                <a:spcAft>
                  <a:spcPts val="600"/>
                </a:spcAft>
              </a:pPr>
              <a:t>21</a:t>
            </a:fld>
            <a:endParaRPr lang="en-US" sz="2000" dirty="0">
              <a:solidFill>
                <a:schemeClr val="bg1"/>
              </a:solidFill>
            </a:endParaRPr>
          </a:p>
        </p:txBody>
      </p:sp>
    </p:spTree>
    <p:extLst>
      <p:ext uri="{BB962C8B-B14F-4D97-AF65-F5344CB8AC3E}">
        <p14:creationId xmlns:p14="http://schemas.microsoft.com/office/powerpoint/2010/main" val="310329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aper files on the table">
            <a:extLst>
              <a:ext uri="{FF2B5EF4-FFF2-40B4-BE49-F238E27FC236}">
                <a16:creationId xmlns:a16="http://schemas.microsoft.com/office/drawing/2014/main" id="{6EABCA4F-2415-49BE-AE31-01DE5364A542}"/>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332"/>
          <a:stretch/>
        </p:blipFill>
        <p:spPr>
          <a:xfrm>
            <a:off x="0" y="0"/>
            <a:ext cx="9144000" cy="6858000"/>
          </a:xfrm>
          <a:prstGeom prst="rect">
            <a:avLst/>
          </a:prstGeom>
        </p:spPr>
      </p:pic>
      <p:sp>
        <p:nvSpPr>
          <p:cNvPr id="5" name="Rectangle 2"/>
          <p:cNvSpPr>
            <a:spLocks noGrp="1" noChangeArrowheads="1"/>
          </p:cNvSpPr>
          <p:nvPr>
            <p:ph type="title"/>
          </p:nvPr>
        </p:nvSpPr>
        <p:spPr>
          <a:xfrm>
            <a:off x="304802" y="1065862"/>
            <a:ext cx="2808722" cy="4726276"/>
          </a:xfrm>
        </p:spPr>
        <p:txBody>
          <a:bodyPr>
            <a:normAutofit/>
          </a:bodyPr>
          <a:lstStyle/>
          <a:p>
            <a:pPr algn="r"/>
            <a:r>
              <a:rPr lang="en-US" altLang="en-US" sz="3500" dirty="0">
                <a:solidFill>
                  <a:schemeClr val="accent6">
                    <a:lumMod val="40000"/>
                    <a:lumOff val="60000"/>
                  </a:schemeClr>
                </a:solidFill>
                <a:latin typeface="Calibri" pitchFamily="34" charset="0"/>
                <a:cs typeface="Calibri" pitchFamily="34" charset="0"/>
              </a:rPr>
              <a:t>GCSA FY22-23 Program Changes</a:t>
            </a:r>
          </a:p>
        </p:txBody>
      </p:sp>
      <p:cxnSp>
        <p:nvCxnSpPr>
          <p:cNvPr id="28" name="Straight Connector 2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610CD7B7-20A3-4206-ACB9-F0696CC47D04}"/>
              </a:ext>
            </a:extLst>
          </p:cNvPr>
          <p:cNvSpPr>
            <a:spLocks noGrp="1"/>
          </p:cNvSpPr>
          <p:nvPr>
            <p:ph idx="1"/>
          </p:nvPr>
        </p:nvSpPr>
        <p:spPr>
          <a:xfrm>
            <a:off x="3490029" y="381000"/>
            <a:ext cx="5501569" cy="5975350"/>
          </a:xfrm>
        </p:spPr>
        <p:txBody>
          <a:bodyPr anchor="ctr">
            <a:normAutofit/>
          </a:bodyPr>
          <a:lstStyle/>
          <a:p>
            <a:pPr>
              <a:spcBef>
                <a:spcPts val="1200"/>
              </a:spcBef>
            </a:pPr>
            <a:r>
              <a:rPr lang="en-US" sz="2200" b="1" dirty="0">
                <a:solidFill>
                  <a:schemeClr val="accent6">
                    <a:lumMod val="20000"/>
                    <a:lumOff val="80000"/>
                  </a:schemeClr>
                </a:solidFill>
              </a:rPr>
              <a:t>FUTURE GOALS FOR GCSA: </a:t>
            </a:r>
          </a:p>
          <a:p>
            <a:pPr lvl="1">
              <a:spcBef>
                <a:spcPts val="1200"/>
              </a:spcBef>
            </a:pPr>
            <a:r>
              <a:rPr lang="en-US" sz="2000" dirty="0">
                <a:solidFill>
                  <a:srgbClr val="FFFFFF"/>
                </a:solidFill>
              </a:rPr>
              <a:t>As smooth a transition as possible. </a:t>
            </a:r>
          </a:p>
          <a:p>
            <a:pPr lvl="1">
              <a:spcBef>
                <a:spcPts val="1200"/>
              </a:spcBef>
            </a:pPr>
            <a:r>
              <a:rPr lang="en-US" sz="2000" dirty="0">
                <a:solidFill>
                  <a:srgbClr val="FFFFFF"/>
                </a:solidFill>
              </a:rPr>
              <a:t>No major changes to INCOG’s GCSA Scope of Services.</a:t>
            </a:r>
          </a:p>
          <a:p>
            <a:pPr lvl="1">
              <a:spcBef>
                <a:spcPts val="1200"/>
              </a:spcBef>
            </a:pPr>
            <a:r>
              <a:rPr lang="en-US" sz="2000" dirty="0">
                <a:solidFill>
                  <a:srgbClr val="FFFFFF"/>
                </a:solidFill>
              </a:rPr>
              <a:t>Continue Tech Outputs: docs, meetings, etc.</a:t>
            </a:r>
          </a:p>
          <a:p>
            <a:pPr>
              <a:spcBef>
                <a:spcPts val="3000"/>
              </a:spcBef>
            </a:pPr>
            <a:r>
              <a:rPr lang="en-US" sz="2200" b="1" dirty="0">
                <a:solidFill>
                  <a:schemeClr val="accent6">
                    <a:lumMod val="20000"/>
                    <a:lumOff val="80000"/>
                  </a:schemeClr>
                </a:solidFill>
              </a:rPr>
              <a:t>INTERIM TRANSITION GOALS:</a:t>
            </a:r>
          </a:p>
          <a:p>
            <a:pPr lvl="1">
              <a:spcBef>
                <a:spcPts val="1200"/>
              </a:spcBef>
            </a:pPr>
            <a:r>
              <a:rPr lang="en-US" sz="2000" dirty="0">
                <a:solidFill>
                  <a:srgbClr val="FFFFFF"/>
                </a:solidFill>
              </a:rPr>
              <a:t>Will take time for “new” staff to acclimate.</a:t>
            </a:r>
          </a:p>
          <a:p>
            <a:pPr lvl="1">
              <a:spcBef>
                <a:spcPts val="1200"/>
              </a:spcBef>
            </a:pPr>
            <a:r>
              <a:rPr lang="en-US" sz="2000" dirty="0">
                <a:solidFill>
                  <a:srgbClr val="FFFFFF"/>
                </a:solidFill>
              </a:rPr>
              <a:t>High priority activities will not be interrupted. </a:t>
            </a:r>
          </a:p>
          <a:p>
            <a:pPr lvl="2">
              <a:spcBef>
                <a:spcPts val="1200"/>
              </a:spcBef>
            </a:pPr>
            <a:r>
              <a:rPr lang="en-US" sz="2000" i="1" dirty="0">
                <a:solidFill>
                  <a:schemeClr val="accent6">
                    <a:lumMod val="20000"/>
                    <a:lumOff val="80000"/>
                  </a:schemeClr>
                </a:solidFill>
              </a:rPr>
              <a:t>303(d), TMDLs, sampling and inspections issues.</a:t>
            </a:r>
          </a:p>
          <a:p>
            <a:pPr lvl="2">
              <a:spcBef>
                <a:spcPts val="1200"/>
              </a:spcBef>
            </a:pPr>
            <a:r>
              <a:rPr lang="en-US" sz="2000" i="1" dirty="0">
                <a:solidFill>
                  <a:schemeClr val="accent6">
                    <a:lumMod val="20000"/>
                    <a:lumOff val="80000"/>
                  </a:schemeClr>
                </a:solidFill>
              </a:rPr>
              <a:t>Documents: QAPPs, SOPs, written guidance, SWMPs, ARs.</a:t>
            </a:r>
          </a:p>
        </p:txBody>
      </p:sp>
      <p:sp>
        <p:nvSpPr>
          <p:cNvPr id="4" name="Slide Number Placeholder 3"/>
          <p:cNvSpPr>
            <a:spLocks noGrp="1"/>
          </p:cNvSpPr>
          <p:nvPr>
            <p:ph type="sldNum" sz="quarter" idx="12"/>
          </p:nvPr>
        </p:nvSpPr>
        <p:spPr>
          <a:xfrm>
            <a:off x="8001000" y="6242049"/>
            <a:ext cx="590549" cy="365125"/>
          </a:xfrm>
        </p:spPr>
        <p:txBody>
          <a:bodyPr>
            <a:noAutofit/>
          </a:bodyPr>
          <a:lstStyle/>
          <a:p>
            <a:pPr>
              <a:spcAft>
                <a:spcPts val="600"/>
              </a:spcAft>
            </a:pPr>
            <a:fld id="{4E794493-AC3B-410B-BF08-4C1E37F6A2A0}" type="slidenum">
              <a:rPr lang="en-US" sz="2000" smtClean="0">
                <a:solidFill>
                  <a:srgbClr val="FFFFFF"/>
                </a:solidFill>
              </a:rPr>
              <a:pPr>
                <a:spcAft>
                  <a:spcPts val="600"/>
                </a:spcAft>
              </a:pPr>
              <a:t>3</a:t>
            </a:fld>
            <a:endParaRPr lang="en-US" sz="2000" dirty="0">
              <a:solidFill>
                <a:srgbClr val="FFFFFF"/>
              </a:solidFill>
            </a:endParaRPr>
          </a:p>
        </p:txBody>
      </p:sp>
    </p:spTree>
    <p:extLst>
      <p:ext uri="{BB962C8B-B14F-4D97-AF65-F5344CB8AC3E}">
        <p14:creationId xmlns:p14="http://schemas.microsoft.com/office/powerpoint/2010/main" val="13576688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7FB"/>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1" name="Rectangle 7"/>
          <p:cNvSpPr>
            <a:spLocks noGrp="1" noChangeArrowheads="1"/>
          </p:cNvSpPr>
          <p:nvPr>
            <p:ph type="title"/>
          </p:nvPr>
        </p:nvSpPr>
        <p:spPr>
          <a:xfrm>
            <a:off x="152401" y="294538"/>
            <a:ext cx="8298261" cy="1033669"/>
          </a:xfrm>
        </p:spPr>
        <p:txBody>
          <a:bodyPr>
            <a:noAutofit/>
          </a:bodyPr>
          <a:lstStyle/>
          <a:p>
            <a:pPr algn="l"/>
            <a:r>
              <a:rPr lang="en-US" sz="4000" dirty="0">
                <a:solidFill>
                  <a:srgbClr val="FFFFFF"/>
                </a:solidFill>
                <a:latin typeface="Calibri" pitchFamily="34" charset="0"/>
                <a:cs typeface="Calibri" pitchFamily="34" charset="0"/>
              </a:rPr>
              <a:t>Overview of Relevant OKR04 Sections</a:t>
            </a:r>
          </a:p>
        </p:txBody>
      </p:sp>
      <p:sp>
        <p:nvSpPr>
          <p:cNvPr id="41992" name="Rectangle 8"/>
          <p:cNvSpPr>
            <a:spLocks noGrp="1" noChangeArrowheads="1"/>
          </p:cNvSpPr>
          <p:nvPr>
            <p:ph type="body" idx="1"/>
          </p:nvPr>
        </p:nvSpPr>
        <p:spPr>
          <a:xfrm>
            <a:off x="152401" y="1622744"/>
            <a:ext cx="8799484" cy="5082856"/>
          </a:xfrm>
        </p:spPr>
        <p:txBody>
          <a:bodyPr anchor="ctr">
            <a:normAutofit/>
          </a:bodyPr>
          <a:lstStyle/>
          <a:p>
            <a:pPr>
              <a:spcBef>
                <a:spcPts val="600"/>
              </a:spcBef>
            </a:pPr>
            <a:r>
              <a:rPr lang="en-US" sz="2000" dirty="0">
                <a:latin typeface="Calibri" pitchFamily="34" charset="0"/>
              </a:rPr>
              <a:t>Most OKR04 “</a:t>
            </a:r>
            <a:r>
              <a:rPr lang="en-US" sz="2000" i="1" dirty="0">
                <a:latin typeface="Calibri" pitchFamily="34" charset="0"/>
              </a:rPr>
              <a:t>monitoring</a:t>
            </a:r>
            <a:r>
              <a:rPr lang="en-US" sz="2000" dirty="0">
                <a:latin typeface="Calibri" pitchFamily="34" charset="0"/>
              </a:rPr>
              <a:t>” and “</a:t>
            </a:r>
            <a:r>
              <a:rPr lang="en-US" sz="2000" i="1" dirty="0">
                <a:latin typeface="Calibri" pitchFamily="34" charset="0"/>
              </a:rPr>
              <a:t>sampling</a:t>
            </a:r>
            <a:r>
              <a:rPr lang="en-US" sz="2000" dirty="0">
                <a:latin typeface="Calibri" pitchFamily="34" charset="0"/>
              </a:rPr>
              <a:t>” (M&amp;S) passages discuss these generally (i.e., mentioned, but no procedures). The most important are:</a:t>
            </a:r>
          </a:p>
          <a:p>
            <a:pPr lvl="1">
              <a:spcBef>
                <a:spcPts val="600"/>
              </a:spcBef>
            </a:pPr>
            <a:r>
              <a:rPr lang="en-US" sz="1800" dirty="0">
                <a:solidFill>
                  <a:schemeClr val="accent1">
                    <a:lumMod val="75000"/>
                  </a:schemeClr>
                </a:solidFill>
                <a:latin typeface="Calibri" pitchFamily="34" charset="0"/>
              </a:rPr>
              <a:t>Part IV.A [303(d)]</a:t>
            </a:r>
          </a:p>
          <a:p>
            <a:pPr lvl="1">
              <a:spcBef>
                <a:spcPts val="600"/>
              </a:spcBef>
            </a:pPr>
            <a:r>
              <a:rPr lang="en-US" sz="1800" dirty="0">
                <a:solidFill>
                  <a:schemeClr val="accent1">
                    <a:lumMod val="75000"/>
                  </a:schemeClr>
                </a:solidFill>
                <a:latin typeface="Calibri" pitchFamily="34" charset="0"/>
              </a:rPr>
              <a:t>Part IV.B (TMDLs) </a:t>
            </a:r>
          </a:p>
          <a:p>
            <a:pPr lvl="1">
              <a:spcBef>
                <a:spcPts val="600"/>
              </a:spcBef>
            </a:pPr>
            <a:r>
              <a:rPr lang="en-US" sz="1800" dirty="0">
                <a:solidFill>
                  <a:schemeClr val="accent1">
                    <a:lumMod val="75000"/>
                  </a:schemeClr>
                </a:solidFill>
                <a:latin typeface="Calibri" pitchFamily="34" charset="0"/>
              </a:rPr>
              <a:t>Part V.C.3 (MCM-3)</a:t>
            </a:r>
          </a:p>
          <a:p>
            <a:pPr lvl="1">
              <a:spcBef>
                <a:spcPts val="600"/>
              </a:spcBef>
            </a:pPr>
            <a:r>
              <a:rPr lang="en-US" sz="1800" dirty="0">
                <a:solidFill>
                  <a:schemeClr val="accent1">
                    <a:lumMod val="75000"/>
                  </a:schemeClr>
                </a:solidFill>
                <a:latin typeface="Calibri" pitchFamily="34" charset="0"/>
              </a:rPr>
              <a:t>Part VI.A (Monitoring)</a:t>
            </a:r>
          </a:p>
          <a:p>
            <a:pPr lvl="1">
              <a:spcBef>
                <a:spcPts val="600"/>
              </a:spcBef>
            </a:pPr>
            <a:r>
              <a:rPr lang="en-US" sz="1800" dirty="0">
                <a:solidFill>
                  <a:schemeClr val="accent1">
                    <a:lumMod val="75000"/>
                  </a:schemeClr>
                </a:solidFill>
                <a:latin typeface="Calibri" pitchFamily="34" charset="0"/>
              </a:rPr>
              <a:t>Part VI.C (Annual Reports) </a:t>
            </a:r>
          </a:p>
          <a:p>
            <a:pPr>
              <a:spcBef>
                <a:spcPts val="1800"/>
              </a:spcBef>
            </a:pPr>
            <a:r>
              <a:rPr lang="en-US" sz="2000" u="sng" dirty="0">
                <a:latin typeface="Calibri" pitchFamily="34" charset="0"/>
              </a:rPr>
              <a:t>Part IV.A</a:t>
            </a:r>
            <a:r>
              <a:rPr lang="en-US" sz="2000" dirty="0">
                <a:latin typeface="Calibri" pitchFamily="34" charset="0"/>
              </a:rPr>
              <a:t> </a:t>
            </a:r>
            <a:r>
              <a:rPr lang="en-US" sz="2000" dirty="0">
                <a:solidFill>
                  <a:schemeClr val="accent6">
                    <a:lumMod val="50000"/>
                  </a:schemeClr>
                </a:solidFill>
                <a:latin typeface="Calibri" pitchFamily="34" charset="0"/>
              </a:rPr>
              <a:t>[303(d)] </a:t>
            </a:r>
            <a:r>
              <a:rPr lang="en-US" sz="2000" dirty="0">
                <a:latin typeface="Calibri" pitchFamily="34" charset="0"/>
              </a:rPr>
              <a:t>requires setting </a:t>
            </a:r>
            <a:r>
              <a:rPr lang="en-US" sz="2000" u="sng" dirty="0">
                <a:latin typeface="Calibri" pitchFamily="34" charset="0"/>
              </a:rPr>
              <a:t>priority areas</a:t>
            </a:r>
            <a:r>
              <a:rPr lang="en-US" sz="2000" dirty="0">
                <a:latin typeface="Calibri" pitchFamily="34" charset="0"/>
              </a:rPr>
              <a:t> and </a:t>
            </a:r>
            <a:r>
              <a:rPr lang="en-US" sz="2000" u="sng" dirty="0">
                <a:latin typeface="Calibri" pitchFamily="34" charset="0"/>
              </a:rPr>
              <a:t>inspecting</a:t>
            </a:r>
            <a:r>
              <a:rPr lang="en-US" sz="2000" dirty="0">
                <a:latin typeface="Calibri" pitchFamily="34" charset="0"/>
              </a:rPr>
              <a:t> for 303(d) pollutant sources </a:t>
            </a:r>
            <a:r>
              <a:rPr lang="en-US" sz="2000" i="1" dirty="0">
                <a:latin typeface="Calibri" pitchFamily="34" charset="0"/>
              </a:rPr>
              <a:t>(no procedures in OKR04)</a:t>
            </a:r>
            <a:r>
              <a:rPr lang="en-US" sz="2000" dirty="0">
                <a:latin typeface="Calibri" pitchFamily="34" charset="0"/>
              </a:rPr>
              <a:t>. </a:t>
            </a:r>
          </a:p>
          <a:p>
            <a:pPr>
              <a:spcBef>
                <a:spcPts val="1800"/>
              </a:spcBef>
            </a:pPr>
            <a:r>
              <a:rPr lang="en-US" sz="2000" u="sng" dirty="0">
                <a:latin typeface="Calibri" pitchFamily="34" charset="0"/>
              </a:rPr>
              <a:t>Part IV.B</a:t>
            </a:r>
            <a:r>
              <a:rPr lang="en-US" sz="2000" dirty="0">
                <a:latin typeface="Calibri" pitchFamily="34" charset="0"/>
              </a:rPr>
              <a:t> </a:t>
            </a:r>
            <a:r>
              <a:rPr lang="en-US" sz="2000" dirty="0">
                <a:solidFill>
                  <a:schemeClr val="accent6">
                    <a:lumMod val="50000"/>
                  </a:schemeClr>
                </a:solidFill>
                <a:latin typeface="Calibri" pitchFamily="34" charset="0"/>
              </a:rPr>
              <a:t>(TMDLs) </a:t>
            </a:r>
            <a:r>
              <a:rPr lang="en-US" sz="2000" dirty="0">
                <a:latin typeface="Calibri" pitchFamily="34" charset="0"/>
              </a:rPr>
              <a:t>covers several types of </a:t>
            </a:r>
            <a:r>
              <a:rPr lang="en-US" sz="2000" u="sng" dirty="0">
                <a:latin typeface="Calibri" pitchFamily="34" charset="0"/>
              </a:rPr>
              <a:t>monitoring</a:t>
            </a:r>
            <a:r>
              <a:rPr lang="en-US" sz="2000" dirty="0">
                <a:latin typeface="Calibri" pitchFamily="34" charset="0"/>
              </a:rPr>
              <a:t> </a:t>
            </a:r>
            <a:r>
              <a:rPr lang="en-US" sz="2000" i="1" dirty="0">
                <a:latin typeface="Calibri" pitchFamily="34" charset="0"/>
              </a:rPr>
              <a:t>(some details)</a:t>
            </a:r>
            <a:r>
              <a:rPr lang="en-US" sz="2000" dirty="0">
                <a:latin typeface="Calibri" pitchFamily="34" charset="0"/>
              </a:rPr>
              <a:t>: </a:t>
            </a:r>
          </a:p>
          <a:p>
            <a:pPr lvl="1">
              <a:spcBef>
                <a:spcPts val="600"/>
              </a:spcBef>
            </a:pPr>
            <a:r>
              <a:rPr lang="en-US" sz="1800" dirty="0">
                <a:solidFill>
                  <a:schemeClr val="accent1">
                    <a:lumMod val="75000"/>
                  </a:schemeClr>
                </a:solidFill>
                <a:latin typeface="Calibri" pitchFamily="34" charset="0"/>
              </a:rPr>
              <a:t>TMDL Optional Baseline Monitoring Plan </a:t>
            </a:r>
          </a:p>
          <a:p>
            <a:pPr lvl="1">
              <a:spcBef>
                <a:spcPts val="600"/>
              </a:spcBef>
            </a:pPr>
            <a:r>
              <a:rPr lang="en-US" sz="1800" dirty="0">
                <a:solidFill>
                  <a:schemeClr val="accent1">
                    <a:lumMod val="75000"/>
                  </a:schemeClr>
                </a:solidFill>
                <a:latin typeface="Calibri" pitchFamily="34" charset="0"/>
              </a:rPr>
              <a:t>TMDL Monitoring Plan </a:t>
            </a:r>
          </a:p>
          <a:p>
            <a:pPr lvl="1">
              <a:spcBef>
                <a:spcPts val="600"/>
              </a:spcBef>
            </a:pPr>
            <a:r>
              <a:rPr lang="en-US" sz="1800" dirty="0">
                <a:solidFill>
                  <a:schemeClr val="accent1">
                    <a:lumMod val="75000"/>
                  </a:schemeClr>
                </a:solidFill>
                <a:latin typeface="Calibri" pitchFamily="34" charset="0"/>
              </a:rPr>
              <a:t>TMDL Monitoring Requirements </a:t>
            </a:r>
          </a:p>
        </p:txBody>
      </p:sp>
      <p:sp>
        <p:nvSpPr>
          <p:cNvPr id="6" name="Slide Number Placeholder 5"/>
          <p:cNvSpPr>
            <a:spLocks noGrp="1"/>
          </p:cNvSpPr>
          <p:nvPr>
            <p:ph type="sldNum" sz="quarter" idx="4294967295"/>
          </p:nvPr>
        </p:nvSpPr>
        <p:spPr>
          <a:xfrm>
            <a:off x="8450662" y="6206899"/>
            <a:ext cx="334434" cy="365125"/>
          </a:xfrm>
          <a:prstGeom prst="rect">
            <a:avLst/>
          </a:prstGeom>
        </p:spPr>
        <p:txBody>
          <a:bodyPr>
            <a:noAutofit/>
          </a:bodyPr>
          <a:lstStyle/>
          <a:p>
            <a:pPr>
              <a:spcAft>
                <a:spcPts val="600"/>
              </a:spcAft>
            </a:pPr>
            <a:fld id="{6AA92B48-8EBB-4430-85A3-4CD25765BB03}" type="slidenum">
              <a:rPr lang="en-US" sz="2000">
                <a:solidFill>
                  <a:schemeClr val="tx1">
                    <a:lumMod val="50000"/>
                    <a:lumOff val="50000"/>
                  </a:schemeClr>
                </a:solidFill>
              </a:rPr>
              <a:pPr>
                <a:spcAft>
                  <a:spcPts val="600"/>
                </a:spcAft>
              </a:pPr>
              <a:t>4</a:t>
            </a:fld>
            <a:endParaRPr lang="en-US" sz="2000" dirty="0">
              <a:solidFill>
                <a:schemeClr val="tx1">
                  <a:lumMod val="50000"/>
                  <a:lumOff val="50000"/>
                </a:schemeClr>
              </a:solidFill>
            </a:endParaRPr>
          </a:p>
        </p:txBody>
      </p:sp>
      <p:sp>
        <p:nvSpPr>
          <p:cNvPr id="2" name="Rectangle 1">
            <a:extLst>
              <a:ext uri="{FF2B5EF4-FFF2-40B4-BE49-F238E27FC236}">
                <a16:creationId xmlns:a16="http://schemas.microsoft.com/office/drawing/2014/main" id="{F6961D2E-5C47-44EC-80DD-32AB64EE9C57}"/>
              </a:ext>
            </a:extLst>
          </p:cNvPr>
          <p:cNvSpPr/>
          <p:nvPr/>
        </p:nvSpPr>
        <p:spPr>
          <a:xfrm>
            <a:off x="609600" y="2438400"/>
            <a:ext cx="2971800" cy="17526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12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7FB"/>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ctangle 7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8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991" name="Rectangle 7"/>
          <p:cNvSpPr>
            <a:spLocks noGrp="1" noChangeArrowheads="1"/>
          </p:cNvSpPr>
          <p:nvPr>
            <p:ph type="title"/>
          </p:nvPr>
        </p:nvSpPr>
        <p:spPr>
          <a:xfrm>
            <a:off x="152401" y="294538"/>
            <a:ext cx="8799484" cy="1033669"/>
          </a:xfrm>
        </p:spPr>
        <p:txBody>
          <a:bodyPr>
            <a:noAutofit/>
          </a:bodyPr>
          <a:lstStyle/>
          <a:p>
            <a:pPr algn="l"/>
            <a:r>
              <a:rPr lang="en-US" sz="4000" dirty="0">
                <a:solidFill>
                  <a:srgbClr val="FFFFFF"/>
                </a:solidFill>
                <a:latin typeface="Calibri" pitchFamily="34" charset="0"/>
                <a:cs typeface="Calibri" pitchFamily="34" charset="0"/>
              </a:rPr>
              <a:t>Overview of Relevant OKR04 Sections </a:t>
            </a:r>
            <a:r>
              <a:rPr lang="en-US" sz="2000" dirty="0">
                <a:solidFill>
                  <a:srgbClr val="FFFFFF"/>
                </a:solidFill>
                <a:latin typeface="Calibri" pitchFamily="34" charset="0"/>
                <a:cs typeface="Calibri" pitchFamily="34" charset="0"/>
              </a:rPr>
              <a:t>(cont.)</a:t>
            </a:r>
          </a:p>
        </p:txBody>
      </p:sp>
      <p:sp>
        <p:nvSpPr>
          <p:cNvPr id="41992" name="Rectangle 8"/>
          <p:cNvSpPr>
            <a:spLocks noGrp="1" noChangeArrowheads="1"/>
          </p:cNvSpPr>
          <p:nvPr>
            <p:ph type="body" idx="1"/>
          </p:nvPr>
        </p:nvSpPr>
        <p:spPr>
          <a:xfrm>
            <a:off x="152401" y="1622744"/>
            <a:ext cx="8799484" cy="5082856"/>
          </a:xfrm>
        </p:spPr>
        <p:txBody>
          <a:bodyPr anchor="ctr">
            <a:normAutofit/>
          </a:bodyPr>
          <a:lstStyle/>
          <a:p>
            <a:pPr>
              <a:spcBef>
                <a:spcPts val="600"/>
              </a:spcBef>
            </a:pPr>
            <a:r>
              <a:rPr lang="en-US" sz="2000" u="sng" dirty="0">
                <a:latin typeface="Calibri" pitchFamily="34" charset="0"/>
              </a:rPr>
              <a:t>Part V.C.3</a:t>
            </a:r>
            <a:r>
              <a:rPr lang="en-US" sz="2000" dirty="0">
                <a:latin typeface="Calibri" pitchFamily="34" charset="0"/>
              </a:rPr>
              <a:t> </a:t>
            </a:r>
            <a:r>
              <a:rPr lang="en-US" sz="2000" dirty="0">
                <a:solidFill>
                  <a:schemeClr val="accent6">
                    <a:lumMod val="50000"/>
                  </a:schemeClr>
                </a:solidFill>
                <a:latin typeface="Calibri" pitchFamily="34" charset="0"/>
              </a:rPr>
              <a:t>(MCM-3) </a:t>
            </a:r>
            <a:r>
              <a:rPr lang="en-US" sz="2000" dirty="0">
                <a:latin typeface="Calibri" pitchFamily="34" charset="0"/>
              </a:rPr>
              <a:t>discusses aspects of monitoring </a:t>
            </a:r>
            <a:r>
              <a:rPr lang="en-US" sz="2000" i="1" dirty="0">
                <a:solidFill>
                  <a:schemeClr val="tx1">
                    <a:lumMod val="65000"/>
                    <a:lumOff val="35000"/>
                  </a:schemeClr>
                </a:solidFill>
                <a:latin typeface="Calibri" pitchFamily="34" charset="0"/>
              </a:rPr>
              <a:t>(no procedures in OKR04)</a:t>
            </a:r>
            <a:r>
              <a:rPr lang="en-US" sz="2000" dirty="0">
                <a:latin typeface="Calibri" pitchFamily="34" charset="0"/>
              </a:rPr>
              <a:t>:</a:t>
            </a:r>
          </a:p>
          <a:p>
            <a:pPr lvl="1">
              <a:spcBef>
                <a:spcPts val="600"/>
              </a:spcBef>
            </a:pPr>
            <a:r>
              <a:rPr lang="en-US" sz="1800" dirty="0">
                <a:solidFill>
                  <a:schemeClr val="accent1">
                    <a:lumMod val="75000"/>
                  </a:schemeClr>
                </a:solidFill>
                <a:latin typeface="Calibri" pitchFamily="34" charset="0"/>
              </a:rPr>
              <a:t>Setting priority areas</a:t>
            </a:r>
          </a:p>
          <a:p>
            <a:pPr lvl="1">
              <a:spcBef>
                <a:spcPts val="600"/>
              </a:spcBef>
            </a:pPr>
            <a:r>
              <a:rPr lang="en-US" sz="1800" dirty="0">
                <a:solidFill>
                  <a:schemeClr val="accent1">
                    <a:lumMod val="75000"/>
                  </a:schemeClr>
                </a:solidFill>
                <a:latin typeface="Calibri" pitchFamily="34" charset="0"/>
              </a:rPr>
              <a:t>Mapping potential sources</a:t>
            </a:r>
          </a:p>
          <a:p>
            <a:pPr lvl="1">
              <a:spcBef>
                <a:spcPts val="600"/>
              </a:spcBef>
            </a:pPr>
            <a:r>
              <a:rPr lang="en-US" sz="1800" dirty="0">
                <a:solidFill>
                  <a:schemeClr val="accent1">
                    <a:lumMod val="75000"/>
                  </a:schemeClr>
                </a:solidFill>
                <a:latin typeface="Calibri" pitchFamily="34" charset="0"/>
              </a:rPr>
              <a:t>Conducting DWFS and IDDE inspections </a:t>
            </a:r>
            <a:r>
              <a:rPr lang="en-US" sz="1800" dirty="0">
                <a:latin typeface="Calibri" pitchFamily="34" charset="0"/>
              </a:rPr>
              <a:t> </a:t>
            </a:r>
          </a:p>
          <a:p>
            <a:pPr>
              <a:spcBef>
                <a:spcPts val="1800"/>
              </a:spcBef>
            </a:pPr>
            <a:r>
              <a:rPr lang="en-US" sz="2000" u="sng" dirty="0">
                <a:latin typeface="Calibri" pitchFamily="34" charset="0"/>
              </a:rPr>
              <a:t>Part VI.A</a:t>
            </a:r>
            <a:r>
              <a:rPr lang="en-US" sz="2000" dirty="0">
                <a:latin typeface="Calibri" pitchFamily="34" charset="0"/>
              </a:rPr>
              <a:t> </a:t>
            </a:r>
            <a:r>
              <a:rPr lang="en-US" sz="2000" dirty="0">
                <a:solidFill>
                  <a:schemeClr val="accent6">
                    <a:lumMod val="50000"/>
                  </a:schemeClr>
                </a:solidFill>
                <a:latin typeface="Calibri" pitchFamily="34" charset="0"/>
              </a:rPr>
              <a:t>(Monitoring) </a:t>
            </a:r>
            <a:r>
              <a:rPr lang="en-US" sz="2000" dirty="0">
                <a:latin typeface="Calibri" pitchFamily="34" charset="0"/>
              </a:rPr>
              <a:t>provides several important QA aspects of a monitoring program, including:</a:t>
            </a:r>
          </a:p>
          <a:p>
            <a:pPr lvl="1">
              <a:spcBef>
                <a:spcPts val="600"/>
              </a:spcBef>
            </a:pPr>
            <a:r>
              <a:rPr lang="en-US" sz="1800" dirty="0">
                <a:solidFill>
                  <a:schemeClr val="accent1">
                    <a:lumMod val="75000"/>
                  </a:schemeClr>
                </a:solidFill>
                <a:latin typeface="Calibri" pitchFamily="34" charset="0"/>
              </a:rPr>
              <a:t>Documentation and recordkeeping</a:t>
            </a:r>
          </a:p>
          <a:p>
            <a:pPr lvl="1">
              <a:spcBef>
                <a:spcPts val="600"/>
              </a:spcBef>
            </a:pPr>
            <a:r>
              <a:rPr lang="en-US" sz="1800" dirty="0">
                <a:solidFill>
                  <a:schemeClr val="accent1">
                    <a:lumMod val="75000"/>
                  </a:schemeClr>
                </a:solidFill>
                <a:latin typeface="Calibri" pitchFamily="34" charset="0"/>
              </a:rPr>
              <a:t>Representativeness in sampling</a:t>
            </a:r>
          </a:p>
          <a:p>
            <a:pPr lvl="1">
              <a:spcBef>
                <a:spcPts val="600"/>
              </a:spcBef>
            </a:pPr>
            <a:r>
              <a:rPr lang="en-US" sz="1800" dirty="0">
                <a:solidFill>
                  <a:schemeClr val="accent1">
                    <a:lumMod val="75000"/>
                  </a:schemeClr>
                </a:solidFill>
                <a:latin typeface="Calibri" pitchFamily="34" charset="0"/>
              </a:rPr>
              <a:t>40 CFR Part 136 laboratory methods</a:t>
            </a:r>
          </a:p>
          <a:p>
            <a:pPr>
              <a:spcBef>
                <a:spcPts val="1800"/>
              </a:spcBef>
            </a:pPr>
            <a:r>
              <a:rPr lang="en-US" sz="2000" u="sng" dirty="0">
                <a:latin typeface="Calibri" pitchFamily="34" charset="0"/>
              </a:rPr>
              <a:t>Part VI.C</a:t>
            </a:r>
            <a:r>
              <a:rPr lang="en-US" sz="2000" dirty="0">
                <a:latin typeface="Calibri" pitchFamily="34" charset="0"/>
              </a:rPr>
              <a:t> </a:t>
            </a:r>
            <a:r>
              <a:rPr lang="en-US" sz="2000" dirty="0">
                <a:solidFill>
                  <a:schemeClr val="accent6">
                    <a:lumMod val="50000"/>
                  </a:schemeClr>
                </a:solidFill>
                <a:latin typeface="Calibri" pitchFamily="34" charset="0"/>
              </a:rPr>
              <a:t>(ARs) </a:t>
            </a:r>
            <a:r>
              <a:rPr lang="en-US" sz="2000" dirty="0">
                <a:latin typeface="Calibri" pitchFamily="34" charset="0"/>
              </a:rPr>
              <a:t>has requirements for reporting sampling data and assessing programs using monitoring data </a:t>
            </a:r>
            <a:r>
              <a:rPr lang="en-US" sz="2000" i="1" dirty="0">
                <a:solidFill>
                  <a:schemeClr val="tx1">
                    <a:lumMod val="65000"/>
                    <a:lumOff val="35000"/>
                  </a:schemeClr>
                </a:solidFill>
                <a:latin typeface="Calibri" pitchFamily="34" charset="0"/>
              </a:rPr>
              <a:t>(no procedures in OKR04).</a:t>
            </a:r>
          </a:p>
        </p:txBody>
      </p:sp>
      <p:sp>
        <p:nvSpPr>
          <p:cNvPr id="6" name="Slide Number Placeholder 5"/>
          <p:cNvSpPr>
            <a:spLocks noGrp="1"/>
          </p:cNvSpPr>
          <p:nvPr>
            <p:ph type="sldNum" sz="quarter" idx="4294967295"/>
          </p:nvPr>
        </p:nvSpPr>
        <p:spPr>
          <a:xfrm>
            <a:off x="8450662" y="6206899"/>
            <a:ext cx="334434" cy="365125"/>
          </a:xfrm>
          <a:prstGeom prst="rect">
            <a:avLst/>
          </a:prstGeo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AA92B48-8EBB-4430-85A3-4CD25765BB03}" type="slidenum">
              <a:rPr kumimoji="0" lang="en-US" sz="2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20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296972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ground, outdoor, house, trash&#10;&#10;Description automatically generated">
            <a:extLst>
              <a:ext uri="{FF2B5EF4-FFF2-40B4-BE49-F238E27FC236}">
                <a16:creationId xmlns:a16="http://schemas.microsoft.com/office/drawing/2014/main" id="{C3F6992D-735C-4010-8098-D1CD66571DB1}"/>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9143980" cy="6858000"/>
          </a:xfrm>
          <a:prstGeom prst="rect">
            <a:avLst/>
          </a:prstGeom>
        </p:spPr>
      </p:pic>
      <p:sp>
        <p:nvSpPr>
          <p:cNvPr id="41991" name="Rectangle 7"/>
          <p:cNvSpPr>
            <a:spLocks noGrp="1" noChangeArrowheads="1"/>
          </p:cNvSpPr>
          <p:nvPr>
            <p:ph type="title"/>
          </p:nvPr>
        </p:nvSpPr>
        <p:spPr>
          <a:xfrm>
            <a:off x="304800" y="315516"/>
            <a:ext cx="8000224" cy="551656"/>
          </a:xfrm>
        </p:spPr>
        <p:txBody>
          <a:bodyPr>
            <a:noAutofit/>
          </a:bodyPr>
          <a:lstStyle/>
          <a:p>
            <a:pPr algn="l"/>
            <a:r>
              <a:rPr lang="en-US" sz="4000" dirty="0">
                <a:solidFill>
                  <a:srgbClr val="FFFFFF"/>
                </a:solidFill>
                <a:effectLst>
                  <a:outerShdw blurRad="38100" dist="38100" dir="2700000" algn="tl">
                    <a:srgbClr val="000000">
                      <a:alpha val="43137"/>
                    </a:srgbClr>
                  </a:outerShdw>
                </a:effectLst>
                <a:latin typeface="Calibri" pitchFamily="34" charset="0"/>
                <a:cs typeface="Calibri" pitchFamily="34" charset="0"/>
              </a:rPr>
              <a:t>Part IV.A  303(d) M&amp;S Requirements</a:t>
            </a: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92" name="Rectangle 8"/>
          <p:cNvSpPr>
            <a:spLocks noGrp="1" noChangeArrowheads="1"/>
          </p:cNvSpPr>
          <p:nvPr>
            <p:ph type="body" idx="1"/>
          </p:nvPr>
        </p:nvSpPr>
        <p:spPr>
          <a:xfrm>
            <a:off x="228600" y="1066801"/>
            <a:ext cx="8686800" cy="5638800"/>
          </a:xfrm>
          <a:solidFill>
            <a:schemeClr val="tx1">
              <a:lumMod val="75000"/>
              <a:lumOff val="25000"/>
              <a:alpha val="87000"/>
            </a:schemeClr>
          </a:solidFill>
        </p:spPr>
        <p:txBody>
          <a:bodyPr anchor="ctr">
            <a:normAutofit fontScale="92500" lnSpcReduction="10000"/>
          </a:bodyPr>
          <a:lstStyle/>
          <a:p>
            <a:pPr marL="0" indent="0">
              <a:lnSpc>
                <a:spcPct val="120000"/>
              </a:lnSpc>
              <a:spcBef>
                <a:spcPts val="600"/>
              </a:spcBef>
              <a:buNone/>
            </a:pPr>
            <a:r>
              <a:rPr lang="en-US" sz="2200" b="1"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Part IV.A.1</a:t>
            </a: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 has 8 sub-parts (Items </a:t>
            </a:r>
            <a:r>
              <a:rPr lang="en-US" sz="2200" b="1"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1.a – 1.h</a:t>
            </a:r>
            <a:r>
              <a:rPr lang="en-US" sz="2200" dirty="0">
                <a:solidFill>
                  <a:srgbClr val="FFFFFF"/>
                </a:solidFill>
                <a:effectLst/>
                <a:latin typeface="Calibri" panose="020F0502020204030204" pitchFamily="34" charset="0"/>
                <a:ea typeface="Times New Roman" panose="02020603050405020304" pitchFamily="18" charset="0"/>
                <a:cs typeface="Microsoft Sans Serif" panose="020B0604020202020204" pitchFamily="34" charset="0"/>
              </a:rPr>
              <a:t>) that must be addressed in the SWMP. </a:t>
            </a:r>
            <a:r>
              <a:rPr lang="en-US" sz="2200" i="1" dirty="0">
                <a:solidFill>
                  <a:schemeClr val="accent6">
                    <a:lumMod val="20000"/>
                    <a:lumOff val="80000"/>
                  </a:schemeClr>
                </a:solidFill>
                <a:latin typeface="Calibri" panose="020F0502020204030204" pitchFamily="34" charset="0"/>
                <a:cs typeface="Microsoft Sans Serif" panose="020B0604020202020204" pitchFamily="34" charset="0"/>
              </a:rPr>
              <a:t>Only </a:t>
            </a:r>
            <a:r>
              <a:rPr lang="en-US" sz="2200" i="1" u="sng" dirty="0">
                <a:solidFill>
                  <a:schemeClr val="accent6">
                    <a:lumMod val="20000"/>
                    <a:lumOff val="80000"/>
                  </a:schemeClr>
                </a:solidFill>
                <a:latin typeface="Calibri" panose="020F0502020204030204" pitchFamily="34" charset="0"/>
                <a:cs typeface="Microsoft Sans Serif" panose="020B0604020202020204" pitchFamily="34" charset="0"/>
              </a:rPr>
              <a:t>items </a:t>
            </a:r>
            <a:r>
              <a:rPr lang="en-US" sz="2200" i="1" u="sng" dirty="0">
                <a:solidFill>
                  <a:schemeClr val="accent6">
                    <a:lumMod val="20000"/>
                    <a:lumOff val="80000"/>
                  </a:schemeClr>
                </a:solidFill>
                <a:effectLst/>
                <a:latin typeface="Calibri" panose="020F0502020204030204" pitchFamily="34" charset="0"/>
                <a:ea typeface="Times New Roman" panose="02020603050405020304" pitchFamily="18" charset="0"/>
                <a:cs typeface="Microsoft Sans Serif" panose="020B0604020202020204" pitchFamily="34" charset="0"/>
              </a:rPr>
              <a:t>c and d</a:t>
            </a:r>
            <a:r>
              <a:rPr lang="en-US" sz="2200" i="1" dirty="0">
                <a:solidFill>
                  <a:schemeClr val="accent6">
                    <a:lumMod val="20000"/>
                    <a:lumOff val="80000"/>
                  </a:schemeClr>
                </a:solidFill>
                <a:effectLst/>
                <a:latin typeface="Calibri" panose="020F0502020204030204" pitchFamily="34" charset="0"/>
                <a:ea typeface="Times New Roman" panose="02020603050405020304" pitchFamily="18" charset="0"/>
                <a:cs typeface="Microsoft Sans Serif" panose="020B0604020202020204" pitchFamily="34" charset="0"/>
              </a:rPr>
              <a:t>  have implied or specific inspection / sampling requirements:</a:t>
            </a:r>
          </a:p>
          <a:p>
            <a:pPr marL="574675" lvl="1" indent="-342900">
              <a:lnSpc>
                <a:spcPct val="110000"/>
              </a:lnSpc>
              <a:spcBef>
                <a:spcPts val="1800"/>
              </a:spcBef>
              <a:buFont typeface="+mj-lt"/>
              <a:buAutoNum type="alphaLcPeriod"/>
            </a:pPr>
            <a:r>
              <a:rPr lang="en-US" sz="1800" dirty="0">
                <a:solidFill>
                  <a:schemeClr val="bg1">
                    <a:lumMod val="85000"/>
                  </a:schemeClr>
                </a:solidFill>
                <a:effectLst/>
                <a:latin typeface="Calibri" panose="020F0502020204030204" pitchFamily="34" charset="0"/>
                <a:ea typeface="Times New Roman" panose="02020603050405020304" pitchFamily="18" charset="0"/>
                <a:cs typeface="Microsoft Sans Serif" panose="020B0604020202020204" pitchFamily="34" charset="0"/>
              </a:rPr>
              <a:t>Concerns BMP implementation to address </a:t>
            </a:r>
            <a:r>
              <a:rPr lang="en-US" sz="1800" dirty="0">
                <a:solidFill>
                  <a:schemeClr val="bg1">
                    <a:lumMod val="85000"/>
                  </a:schemeClr>
                </a:solidFill>
                <a:latin typeface="Calibri" panose="020F0502020204030204" pitchFamily="34" charset="0"/>
                <a:ea typeface="Times New Roman" panose="02020603050405020304" pitchFamily="18" charset="0"/>
              </a:rPr>
              <a:t>303(d) POCs</a:t>
            </a:r>
            <a:r>
              <a:rPr lang="en-US" sz="1800" i="1" dirty="0">
                <a:solidFill>
                  <a:schemeClr val="bg1">
                    <a:lumMod val="85000"/>
                  </a:schemeClr>
                </a:solidFill>
                <a:effectLst/>
                <a:latin typeface="Calibri" panose="020F0502020204030204" pitchFamily="34" charset="0"/>
                <a:ea typeface="Times New Roman" panose="02020603050405020304" pitchFamily="18" charset="0"/>
              </a:rPr>
              <a:t>.</a:t>
            </a:r>
          </a:p>
          <a:p>
            <a:pPr marL="574675" lvl="1" indent="-342900">
              <a:lnSpc>
                <a:spcPct val="110000"/>
              </a:lnSpc>
              <a:spcBef>
                <a:spcPts val="1800"/>
              </a:spcBef>
              <a:buFont typeface="+mj-lt"/>
              <a:buAutoNum type="alphaLcPeriod"/>
            </a:pPr>
            <a:r>
              <a:rPr lang="en-US" sz="1800" dirty="0">
                <a:solidFill>
                  <a:schemeClr val="bg1">
                    <a:lumMod val="85000"/>
                  </a:schemeClr>
                </a:solidFill>
                <a:latin typeface="Calibri" panose="020F0502020204030204" pitchFamily="34" charset="0"/>
                <a:cs typeface="Microsoft Sans Serif" panose="020B0604020202020204" pitchFamily="34" charset="0"/>
              </a:rPr>
              <a:t>Concerns education outreach.</a:t>
            </a:r>
            <a:endParaRPr lang="en-US" sz="1800" i="1" dirty="0">
              <a:solidFill>
                <a:schemeClr val="bg1">
                  <a:lumMod val="85000"/>
                </a:schemeClr>
              </a:solidFill>
              <a:effectLst/>
              <a:latin typeface="Calibri" panose="020F0502020204030204" pitchFamily="34" charset="0"/>
              <a:ea typeface="Times New Roman" panose="02020603050405020304" pitchFamily="18" charset="0"/>
            </a:endParaRPr>
          </a:p>
          <a:p>
            <a:pPr marL="574675" lvl="1" indent="-342900">
              <a:lnSpc>
                <a:spcPct val="110000"/>
              </a:lnSpc>
              <a:spcBef>
                <a:spcPts val="1800"/>
              </a:spcBef>
              <a:buFont typeface="+mj-lt"/>
              <a:buAutoNum type="alphaLcPeriod"/>
            </a:pPr>
            <a:r>
              <a:rPr lang="en-US" sz="2100" b="1" dirty="0">
                <a:solidFill>
                  <a:schemeClr val="accent6">
                    <a:lumMod val="40000"/>
                    <a:lumOff val="60000"/>
                  </a:schemeClr>
                </a:solidFill>
                <a:latin typeface="Calibri" panose="020F0502020204030204" pitchFamily="34" charset="0"/>
                <a:cs typeface="Microsoft Sans Serif" panose="020B0604020202020204" pitchFamily="34" charset="0"/>
              </a:rPr>
              <a:t>“</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You must </a:t>
            </a:r>
            <a:r>
              <a:rPr lang="x-none" sz="2100" u="sng" dirty="0">
                <a:solidFill>
                  <a:schemeClr val="accent6">
                    <a:lumMod val="40000"/>
                    <a:lumOff val="60000"/>
                  </a:schemeClr>
                </a:solidFill>
                <a:effectLst/>
                <a:latin typeface="Calibri" panose="020F0502020204030204" pitchFamily="34" charset="0"/>
                <a:ea typeface="Times New Roman" panose="02020603050405020304" pitchFamily="18" charset="0"/>
              </a:rPr>
              <a:t>identify</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 any non-stormwater discharges that contribute significant pollutants to your impaired waters</a:t>
            </a:r>
            <a:r>
              <a:rPr lang="en-US" sz="2100" dirty="0">
                <a:solidFill>
                  <a:schemeClr val="accent6">
                    <a:lumMod val="40000"/>
                    <a:lumOff val="60000"/>
                  </a:schemeClr>
                </a:solidFill>
                <a:effectLst/>
                <a:latin typeface="Calibri" panose="020F0502020204030204" pitchFamily="34" charset="0"/>
                <a:ea typeface="Times New Roman" panose="02020603050405020304" pitchFamily="18" charset="0"/>
              </a:rPr>
              <a:t>.”</a:t>
            </a:r>
          </a:p>
          <a:p>
            <a:pPr marL="574675" lvl="1" indent="-342900">
              <a:lnSpc>
                <a:spcPct val="110000"/>
              </a:lnSpc>
              <a:spcBef>
                <a:spcPts val="1800"/>
              </a:spcBef>
              <a:buFont typeface="+mj-lt"/>
              <a:buAutoNum type="alphaLcPeriod"/>
            </a:pPr>
            <a:r>
              <a:rPr lang="en-US" sz="2100" b="1" dirty="0">
                <a:solidFill>
                  <a:schemeClr val="accent6">
                    <a:lumMod val="40000"/>
                    <a:lumOff val="60000"/>
                  </a:schemeClr>
                </a:solidFill>
                <a:latin typeface="Calibri" panose="020F0502020204030204" pitchFamily="34" charset="0"/>
                <a:cs typeface="Microsoft Sans Serif" panose="020B0604020202020204" pitchFamily="34" charset="0"/>
              </a:rPr>
              <a:t>“</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You must </a:t>
            </a:r>
            <a:r>
              <a:rPr lang="x-none" sz="2100" u="sng" dirty="0">
                <a:solidFill>
                  <a:schemeClr val="accent6">
                    <a:lumMod val="40000"/>
                    <a:lumOff val="60000"/>
                  </a:schemeClr>
                </a:solidFill>
                <a:effectLst/>
                <a:latin typeface="Calibri" panose="020F0502020204030204" pitchFamily="34" charset="0"/>
                <a:ea typeface="Times New Roman" panose="02020603050405020304" pitchFamily="18" charset="0"/>
              </a:rPr>
              <a:t>locate</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 those areas likely to have illicit discharges and conduct </a:t>
            </a:r>
            <a:r>
              <a:rPr lang="x-none" sz="2100" u="sng" dirty="0">
                <a:solidFill>
                  <a:schemeClr val="accent6">
                    <a:lumMod val="40000"/>
                    <a:lumOff val="60000"/>
                  </a:schemeClr>
                </a:solidFill>
                <a:effectLst/>
                <a:latin typeface="Calibri" panose="020F0502020204030204" pitchFamily="34" charset="0"/>
                <a:ea typeface="Times New Roman" panose="02020603050405020304" pitchFamily="18" charset="0"/>
              </a:rPr>
              <a:t>inspections</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 based on the </a:t>
            </a:r>
            <a:r>
              <a:rPr lang="x-none" sz="2100" u="sng" dirty="0">
                <a:solidFill>
                  <a:schemeClr val="accent6">
                    <a:lumMod val="40000"/>
                    <a:lumOff val="60000"/>
                  </a:schemeClr>
                </a:solidFill>
                <a:effectLst/>
                <a:latin typeface="Calibri" panose="020F0502020204030204" pitchFamily="34" charset="0"/>
                <a:ea typeface="Times New Roman" panose="02020603050405020304" pitchFamily="18" charset="0"/>
              </a:rPr>
              <a:t>priority areas</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 in </a:t>
            </a:r>
            <a:r>
              <a:rPr lang="en-US" sz="2100" dirty="0">
                <a:solidFill>
                  <a:schemeClr val="accent6">
                    <a:lumMod val="40000"/>
                    <a:lumOff val="60000"/>
                  </a:schemeClr>
                </a:solidFill>
                <a:effectLst/>
                <a:latin typeface="Calibri" panose="020F0502020204030204" pitchFamily="34" charset="0"/>
                <a:ea typeface="Times New Roman" panose="02020603050405020304" pitchFamily="18" charset="0"/>
              </a:rPr>
              <a:t>[303(d)] …</a:t>
            </a:r>
            <a:r>
              <a:rPr lang="x-none" sz="2100" dirty="0">
                <a:solidFill>
                  <a:schemeClr val="accent6">
                    <a:lumMod val="40000"/>
                    <a:lumOff val="60000"/>
                  </a:schemeClr>
                </a:solidFill>
                <a:effectLst/>
                <a:latin typeface="Calibri" panose="020F0502020204030204" pitchFamily="34" charset="0"/>
                <a:ea typeface="Times New Roman" panose="02020603050405020304" pitchFamily="18" charset="0"/>
              </a:rPr>
              <a:t>watershed.</a:t>
            </a:r>
            <a:r>
              <a:rPr lang="en-US" sz="2100" dirty="0">
                <a:solidFill>
                  <a:schemeClr val="accent6">
                    <a:lumMod val="40000"/>
                    <a:lumOff val="60000"/>
                  </a:schemeClr>
                </a:solidFill>
                <a:latin typeface="Calibri" panose="020F0502020204030204" pitchFamily="34" charset="0"/>
                <a:cs typeface="Microsoft Sans Serif" panose="020B0604020202020204" pitchFamily="34" charset="0"/>
              </a:rPr>
              <a:t>”</a:t>
            </a:r>
          </a:p>
          <a:p>
            <a:pPr marL="574675" lvl="1" indent="-342900">
              <a:lnSpc>
                <a:spcPct val="110000"/>
              </a:lnSpc>
              <a:spcBef>
                <a:spcPts val="1800"/>
              </a:spcBef>
              <a:buFont typeface="+mj-lt"/>
              <a:buAutoNum type="alphaLcPeriod"/>
            </a:pPr>
            <a:r>
              <a:rPr lang="en-US" sz="1800" dirty="0">
                <a:solidFill>
                  <a:schemeClr val="bg1">
                    <a:lumMod val="85000"/>
                  </a:schemeClr>
                </a:solidFill>
                <a:latin typeface="Calibri" panose="020F0502020204030204" pitchFamily="34" charset="0"/>
                <a:cs typeface="Microsoft Sans Serif" panose="020B0604020202020204" pitchFamily="34" charset="0"/>
              </a:rPr>
              <a:t>Concerns O&amp;M of structural and nonstructural stormwater controls.</a:t>
            </a:r>
          </a:p>
          <a:p>
            <a:pPr marL="574675" lvl="1" indent="-342900">
              <a:lnSpc>
                <a:spcPct val="110000"/>
              </a:lnSpc>
              <a:spcBef>
                <a:spcPts val="1800"/>
              </a:spcBef>
              <a:buFont typeface="+mj-lt"/>
              <a:buAutoNum type="alphaLcPeriod"/>
            </a:pPr>
            <a:r>
              <a:rPr lang="en-US" sz="1800" dirty="0">
                <a:solidFill>
                  <a:schemeClr val="bg1">
                    <a:lumMod val="85000"/>
                  </a:schemeClr>
                </a:solidFill>
                <a:latin typeface="Calibri" panose="020F0502020204030204" pitchFamily="34" charset="0"/>
                <a:cs typeface="Microsoft Sans Serif" panose="020B0604020202020204" pitchFamily="34" charset="0"/>
              </a:rPr>
              <a:t>Concerns assessing </a:t>
            </a:r>
            <a:r>
              <a:rPr lang="x-none" sz="1800" dirty="0">
                <a:solidFill>
                  <a:schemeClr val="bg1">
                    <a:lumMod val="85000"/>
                  </a:schemeClr>
                </a:solidFill>
                <a:latin typeface="Calibri" panose="020F0502020204030204" pitchFamily="34" charset="0"/>
                <a:cs typeface="Microsoft Sans Serif" panose="020B0604020202020204" pitchFamily="34" charset="0"/>
              </a:rPr>
              <a:t>new </a:t>
            </a:r>
            <a:r>
              <a:rPr lang="en-US" sz="1800" dirty="0">
                <a:solidFill>
                  <a:schemeClr val="bg1">
                    <a:lumMod val="85000"/>
                  </a:schemeClr>
                </a:solidFill>
                <a:latin typeface="Calibri" panose="020F0502020204030204" pitchFamily="34" charset="0"/>
                <a:cs typeface="Microsoft Sans Serif" panose="020B0604020202020204" pitchFamily="34" charset="0"/>
              </a:rPr>
              <a:t>and existing </a:t>
            </a:r>
            <a:r>
              <a:rPr lang="x-none" sz="1800" dirty="0">
                <a:solidFill>
                  <a:schemeClr val="bg1">
                    <a:lumMod val="85000"/>
                  </a:schemeClr>
                </a:solidFill>
                <a:latin typeface="Calibri" panose="020F0502020204030204" pitchFamily="34" charset="0"/>
                <a:cs typeface="Microsoft Sans Serif" panose="020B0604020202020204" pitchFamily="34" charset="0"/>
              </a:rPr>
              <a:t>flood management projects </a:t>
            </a:r>
            <a:r>
              <a:rPr lang="en-US" sz="1800" dirty="0">
                <a:solidFill>
                  <a:schemeClr val="bg1">
                    <a:lumMod val="85000"/>
                  </a:schemeClr>
                </a:solidFill>
                <a:latin typeface="Calibri" panose="020F0502020204030204" pitchFamily="34" charset="0"/>
                <a:cs typeface="Microsoft Sans Serif" panose="020B0604020202020204" pitchFamily="34" charset="0"/>
              </a:rPr>
              <a:t>for </a:t>
            </a:r>
            <a:r>
              <a:rPr lang="x-none" sz="1800" dirty="0">
                <a:solidFill>
                  <a:schemeClr val="bg1">
                    <a:lumMod val="85000"/>
                  </a:schemeClr>
                </a:solidFill>
                <a:latin typeface="Calibri" panose="020F0502020204030204" pitchFamily="34" charset="0"/>
                <a:cs typeface="Microsoft Sans Serif" panose="020B0604020202020204" pitchFamily="34" charset="0"/>
              </a:rPr>
              <a:t>water quality </a:t>
            </a:r>
            <a:r>
              <a:rPr lang="en-US" sz="1800" dirty="0">
                <a:solidFill>
                  <a:schemeClr val="bg1">
                    <a:lumMod val="85000"/>
                  </a:schemeClr>
                </a:solidFill>
                <a:latin typeface="Calibri" panose="020F0502020204030204" pitchFamily="34" charset="0"/>
                <a:cs typeface="Microsoft Sans Serif" panose="020B0604020202020204" pitchFamily="34" charset="0"/>
              </a:rPr>
              <a:t>impacts.</a:t>
            </a:r>
          </a:p>
          <a:p>
            <a:pPr marL="574675" lvl="1" indent="-342900">
              <a:lnSpc>
                <a:spcPct val="110000"/>
              </a:lnSpc>
              <a:spcBef>
                <a:spcPts val="1800"/>
              </a:spcBef>
              <a:buFont typeface="+mj-lt"/>
              <a:buAutoNum type="alphaLcPeriod"/>
            </a:pPr>
            <a:r>
              <a:rPr lang="en-US" sz="1800" dirty="0">
                <a:solidFill>
                  <a:schemeClr val="bg1">
                    <a:lumMod val="85000"/>
                  </a:schemeClr>
                </a:solidFill>
                <a:latin typeface="Calibri" panose="020F0502020204030204" pitchFamily="34" charset="0"/>
                <a:cs typeface="Microsoft Sans Serif" panose="020B0604020202020204" pitchFamily="34" charset="0"/>
              </a:rPr>
              <a:t>Concerns suggestions of how to find appropriate BMPs.</a:t>
            </a:r>
          </a:p>
          <a:p>
            <a:pPr marL="574675" lvl="1" indent="-342900">
              <a:lnSpc>
                <a:spcPct val="110000"/>
              </a:lnSpc>
              <a:spcBef>
                <a:spcPts val="1800"/>
              </a:spcBef>
              <a:buFont typeface="+mj-lt"/>
              <a:buAutoNum type="alphaLcPeriod"/>
            </a:pPr>
            <a:r>
              <a:rPr lang="en-US" sz="1800" dirty="0">
                <a:solidFill>
                  <a:schemeClr val="bg1">
                    <a:lumMod val="85000"/>
                  </a:schemeClr>
                </a:solidFill>
                <a:latin typeface="Calibri" panose="020F0502020204030204" pitchFamily="34" charset="0"/>
                <a:cs typeface="Microsoft Sans Serif" panose="020B0604020202020204" pitchFamily="34" charset="0"/>
              </a:rPr>
              <a:t>Concerns implementing BMPs to address 303(d) bacteria POCs.</a:t>
            </a:r>
          </a:p>
          <a:p>
            <a:pPr>
              <a:lnSpc>
                <a:spcPct val="90000"/>
              </a:lnSpc>
              <a:spcBef>
                <a:spcPts val="600"/>
              </a:spcBef>
            </a:pPr>
            <a:endParaRPr lang="en-US" sz="900" dirty="0">
              <a:solidFill>
                <a:srgbClr val="FFFFFF"/>
              </a:solidFill>
              <a:latin typeface="Calibri" pitchFamily="34" charset="0"/>
            </a:endParaRPr>
          </a:p>
        </p:txBody>
      </p:sp>
      <p:sp>
        <p:nvSpPr>
          <p:cNvPr id="6" name="Slide Number Placeholder 5"/>
          <p:cNvSpPr>
            <a:spLocks noGrp="1"/>
          </p:cNvSpPr>
          <p:nvPr>
            <p:ph type="sldNum" sz="quarter" idx="4294967295"/>
          </p:nvPr>
        </p:nvSpPr>
        <p:spPr>
          <a:xfrm>
            <a:off x="7475230" y="6201360"/>
            <a:ext cx="1150454" cy="365125"/>
          </a:xfrm>
          <a:prstGeom prst="rect">
            <a:avLst/>
          </a:prstGeom>
        </p:spPr>
        <p:txBody>
          <a:bodyPr>
            <a:noAutofit/>
          </a:bodyPr>
          <a:lstStyle/>
          <a:p>
            <a:pPr>
              <a:spcAft>
                <a:spcPts val="600"/>
              </a:spcAft>
            </a:pPr>
            <a:fld id="{6AA92B48-8EBB-4430-85A3-4CD25765BB03}" type="slidenum">
              <a:rPr lang="en-US" sz="2000">
                <a:solidFill>
                  <a:srgbClr val="FFFFFF"/>
                </a:solidFill>
              </a:rPr>
              <a:pPr>
                <a:spcAft>
                  <a:spcPts val="600"/>
                </a:spcAft>
              </a:pPr>
              <a:t>6</a:t>
            </a:fld>
            <a:endParaRPr lang="en-US" sz="2000" dirty="0">
              <a:solidFill>
                <a:srgbClr val="FFFFFF"/>
              </a:solidFill>
            </a:endParaRPr>
          </a:p>
        </p:txBody>
      </p:sp>
      <p:sp>
        <p:nvSpPr>
          <p:cNvPr id="2" name="Rectangle 1">
            <a:extLst>
              <a:ext uri="{FF2B5EF4-FFF2-40B4-BE49-F238E27FC236}">
                <a16:creationId xmlns:a16="http://schemas.microsoft.com/office/drawing/2014/main" id="{D70BCC77-6229-4E5F-9188-CCCC226C7ACF}"/>
              </a:ext>
            </a:extLst>
          </p:cNvPr>
          <p:cNvSpPr/>
          <p:nvPr/>
        </p:nvSpPr>
        <p:spPr>
          <a:xfrm>
            <a:off x="457200" y="2895600"/>
            <a:ext cx="8168484" cy="1524000"/>
          </a:xfrm>
          <a:prstGeom prst="rect">
            <a:avLst/>
          </a:prstGeom>
          <a:solidFill>
            <a:schemeClr val="bg2">
              <a:alpha val="32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23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a:bodyPr>
          <a:lstStyle/>
          <a:p>
            <a:pPr algn="l"/>
            <a:r>
              <a:rPr lang="en-US" sz="3800" dirty="0">
                <a:solidFill>
                  <a:schemeClr val="bg2">
                    <a:lumMod val="25000"/>
                  </a:schemeClr>
                </a:solidFill>
              </a:rPr>
              <a:t>Part IV.A.1.c  Identify Pollutant Discharges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501142" y="1295400"/>
            <a:ext cx="8185658" cy="5410200"/>
          </a:xfrm>
          <a:solidFill>
            <a:schemeClr val="bg2">
              <a:alpha val="64000"/>
            </a:schemeClr>
          </a:solidFill>
        </p:spPr>
        <p:txBody>
          <a:bodyPr anchor="t">
            <a:normAutofit/>
          </a:bodyPr>
          <a:lstStyle/>
          <a:p>
            <a:pPr marL="0" indent="0">
              <a:lnSpc>
                <a:spcPct val="120000"/>
              </a:lnSpc>
              <a:spcBef>
                <a:spcPts val="600"/>
              </a:spcBef>
              <a:buNone/>
            </a:pPr>
            <a:r>
              <a:rPr lang="en-US" sz="2200" dirty="0">
                <a:latin typeface="Calibri" panose="020F0502020204030204" pitchFamily="34" charset="0"/>
                <a:cs typeface="Microsoft Sans Serif" panose="020B0604020202020204" pitchFamily="34" charset="0"/>
              </a:rPr>
              <a:t>“</a:t>
            </a:r>
            <a:r>
              <a:rPr lang="x-none" sz="2200" i="1" dirty="0">
                <a:solidFill>
                  <a:schemeClr val="accent1">
                    <a:lumMod val="75000"/>
                  </a:schemeClr>
                </a:solidFill>
                <a:effectLst/>
                <a:latin typeface="Calibri" panose="020F0502020204030204" pitchFamily="34" charset="0"/>
                <a:ea typeface="Times New Roman" panose="02020603050405020304" pitchFamily="18" charset="0"/>
              </a:rPr>
              <a:t>You must </a:t>
            </a:r>
            <a:r>
              <a:rPr lang="x-none" sz="2200" i="1" u="sng" dirty="0">
                <a:solidFill>
                  <a:schemeClr val="accent1">
                    <a:lumMod val="75000"/>
                  </a:schemeClr>
                </a:solidFill>
                <a:effectLst/>
                <a:latin typeface="Calibri" panose="020F0502020204030204" pitchFamily="34" charset="0"/>
                <a:ea typeface="Times New Roman" panose="02020603050405020304" pitchFamily="18" charset="0"/>
              </a:rPr>
              <a:t>identify</a:t>
            </a:r>
            <a:r>
              <a:rPr lang="x-none" sz="2200" i="1" dirty="0">
                <a:solidFill>
                  <a:schemeClr val="accent1">
                    <a:lumMod val="75000"/>
                  </a:schemeClr>
                </a:solidFill>
                <a:effectLst/>
                <a:latin typeface="Calibri" panose="020F0502020204030204" pitchFamily="34" charset="0"/>
                <a:ea typeface="Times New Roman" panose="02020603050405020304" pitchFamily="18" charset="0"/>
              </a:rPr>
              <a:t> any non-stormwater </a:t>
            </a:r>
            <a:r>
              <a:rPr lang="x-none" sz="2200" i="1" u="sng" dirty="0">
                <a:solidFill>
                  <a:schemeClr val="accent1">
                    <a:lumMod val="75000"/>
                  </a:schemeClr>
                </a:solidFill>
                <a:effectLst/>
                <a:latin typeface="Calibri" panose="020F0502020204030204" pitchFamily="34" charset="0"/>
                <a:ea typeface="Times New Roman" panose="02020603050405020304" pitchFamily="18" charset="0"/>
              </a:rPr>
              <a:t>discharges</a:t>
            </a:r>
            <a:r>
              <a:rPr lang="x-none" sz="2200" i="1" dirty="0">
                <a:solidFill>
                  <a:schemeClr val="accent1">
                    <a:lumMod val="75000"/>
                  </a:schemeClr>
                </a:solidFill>
                <a:effectLst/>
                <a:latin typeface="Calibri" panose="020F0502020204030204" pitchFamily="34" charset="0"/>
                <a:ea typeface="Times New Roman" panose="02020603050405020304" pitchFamily="18" charset="0"/>
              </a:rPr>
              <a:t> that contribute significant pollutants to your impaired waters</a:t>
            </a:r>
            <a:r>
              <a:rPr lang="en-US" sz="2200" i="1" dirty="0">
                <a:effectLst/>
                <a:latin typeface="Calibri" panose="020F0502020204030204" pitchFamily="34" charset="0"/>
                <a:ea typeface="Times New Roman" panose="02020603050405020304" pitchFamily="18" charset="0"/>
              </a:rPr>
              <a:t>.</a:t>
            </a:r>
            <a:r>
              <a:rPr lang="en-US" sz="2200" dirty="0">
                <a:effectLst/>
                <a:latin typeface="Calibri" panose="020F0502020204030204" pitchFamily="34" charset="0"/>
                <a:ea typeface="Times New Roman" panose="02020603050405020304" pitchFamily="18" charset="0"/>
              </a:rPr>
              <a:t>”</a:t>
            </a:r>
          </a:p>
          <a:p>
            <a:pPr>
              <a:lnSpc>
                <a:spcPct val="120000"/>
              </a:lnSpc>
              <a:spcBef>
                <a:spcPts val="600"/>
              </a:spcBef>
            </a:pPr>
            <a:r>
              <a:rPr lang="en-US" sz="1800" dirty="0">
                <a:latin typeface="Calibri" panose="020F0502020204030204" pitchFamily="34" charset="0"/>
                <a:ea typeface="Times New Roman" panose="02020603050405020304" pitchFamily="18" charset="0"/>
              </a:rPr>
              <a:t>Does this require sampling, inspections or a monitoring program? </a:t>
            </a:r>
          </a:p>
          <a:p>
            <a:pPr>
              <a:lnSpc>
                <a:spcPct val="120000"/>
              </a:lnSpc>
              <a:spcBef>
                <a:spcPts val="600"/>
              </a:spcBef>
            </a:pPr>
            <a:r>
              <a:rPr lang="en-US" sz="1800" dirty="0">
                <a:effectLst/>
                <a:latin typeface="Calibri" panose="020F0502020204030204" pitchFamily="34" charset="0"/>
                <a:ea typeface="Times New Roman" panose="02020603050405020304" pitchFamily="18" charset="0"/>
              </a:rPr>
              <a:t>What is meant by “identify”? </a:t>
            </a:r>
            <a:r>
              <a:rPr lang="en-US" sz="1800" dirty="0">
                <a:solidFill>
                  <a:schemeClr val="accent2">
                    <a:lumMod val="50000"/>
                  </a:schemeClr>
                </a:solidFill>
                <a:effectLst/>
                <a:latin typeface="Calibri" panose="020F0502020204030204" pitchFamily="34" charset="0"/>
                <a:ea typeface="Times New Roman" panose="02020603050405020304" pitchFamily="18" charset="0"/>
              </a:rPr>
              <a:t> </a:t>
            </a:r>
            <a:r>
              <a:rPr lang="en-US" sz="1800" i="1" dirty="0">
                <a:solidFill>
                  <a:schemeClr val="tx1">
                    <a:lumMod val="65000"/>
                    <a:lumOff val="35000"/>
                  </a:schemeClr>
                </a:solidFill>
                <a:effectLst/>
                <a:latin typeface="Calibri" panose="020F0502020204030204" pitchFamily="34" charset="0"/>
                <a:ea typeface="Times New Roman" panose="02020603050405020304" pitchFamily="18" charset="0"/>
              </a:rPr>
              <a:t>(Implies some type of analysis)</a:t>
            </a:r>
          </a:p>
          <a:p>
            <a:pPr>
              <a:lnSpc>
                <a:spcPct val="120000"/>
              </a:lnSpc>
              <a:spcBef>
                <a:spcPts val="600"/>
              </a:spcBef>
            </a:pPr>
            <a:r>
              <a:rPr lang="en-US" sz="1800" u="sng" dirty="0">
                <a:latin typeface="Calibri" panose="020F0502020204030204" pitchFamily="34" charset="0"/>
              </a:rPr>
              <a:t>Sampling</a:t>
            </a:r>
            <a:r>
              <a:rPr lang="en-US" sz="1800" dirty="0">
                <a:latin typeface="Calibri" panose="020F0502020204030204" pitchFamily="34" charset="0"/>
              </a:rPr>
              <a:t> likely needed to </a:t>
            </a:r>
            <a:r>
              <a:rPr lang="en-US" sz="1800" u="sng" dirty="0">
                <a:latin typeface="Calibri" panose="020F0502020204030204" pitchFamily="34" charset="0"/>
              </a:rPr>
              <a:t>confirm</a:t>
            </a:r>
            <a:r>
              <a:rPr lang="en-US" sz="1800" dirty="0">
                <a:latin typeface="Calibri" panose="020F0502020204030204" pitchFamily="34" charset="0"/>
              </a:rPr>
              <a:t> specific sources of  “</a:t>
            </a:r>
            <a:r>
              <a:rPr lang="en-US" sz="1800" i="1" dirty="0">
                <a:solidFill>
                  <a:schemeClr val="accent1">
                    <a:lumMod val="75000"/>
                  </a:schemeClr>
                </a:solidFill>
                <a:latin typeface="Calibri" panose="020F0502020204030204" pitchFamily="34" charset="0"/>
              </a:rPr>
              <a:t>discharges</a:t>
            </a:r>
            <a:r>
              <a:rPr lang="en-US" sz="1800" dirty="0">
                <a:latin typeface="Calibri" panose="020F0502020204030204" pitchFamily="34" charset="0"/>
              </a:rPr>
              <a:t>”. </a:t>
            </a:r>
          </a:p>
          <a:p>
            <a:pPr>
              <a:lnSpc>
                <a:spcPct val="120000"/>
              </a:lnSpc>
              <a:spcBef>
                <a:spcPts val="600"/>
              </a:spcBef>
            </a:pPr>
            <a:r>
              <a:rPr lang="en-US" sz="1800" dirty="0">
                <a:latin typeface="Calibri" panose="020F0502020204030204" pitchFamily="34" charset="0"/>
                <a:ea typeface="Times New Roman" panose="02020603050405020304" pitchFamily="18" charset="0"/>
              </a:rPr>
              <a:t>INCOG’s </a:t>
            </a:r>
            <a:r>
              <a:rPr lang="en-US" sz="1800" b="1" dirty="0">
                <a:solidFill>
                  <a:schemeClr val="accent2">
                    <a:lumMod val="50000"/>
                  </a:schemeClr>
                </a:solidFill>
                <a:latin typeface="Calibri" panose="020F0502020204030204" pitchFamily="34" charset="0"/>
                <a:ea typeface="Times New Roman" panose="02020603050405020304" pitchFamily="18" charset="0"/>
              </a:rPr>
              <a:t>SWMP Template </a:t>
            </a:r>
            <a:r>
              <a:rPr lang="en-US" sz="1800" dirty="0">
                <a:latin typeface="Calibri" panose="020F0502020204030204" pitchFamily="34" charset="0"/>
                <a:ea typeface="Times New Roman" panose="02020603050405020304" pitchFamily="18" charset="0"/>
              </a:rPr>
              <a:t>uses a </a:t>
            </a:r>
            <a:r>
              <a:rPr lang="en-US" sz="1800" u="sng" dirty="0">
                <a:latin typeface="Calibri" panose="020F0502020204030204" pitchFamily="34" charset="0"/>
                <a:ea typeface="Times New Roman" panose="02020603050405020304" pitchFamily="18" charset="0"/>
              </a:rPr>
              <a:t>land use assessment approach</a:t>
            </a:r>
            <a:r>
              <a:rPr lang="en-US" sz="1800" dirty="0">
                <a:latin typeface="Calibri" panose="020F0502020204030204" pitchFamily="34" charset="0"/>
                <a:ea typeface="Times New Roman" panose="02020603050405020304" pitchFamily="18" charset="0"/>
              </a:rPr>
              <a:t>:</a:t>
            </a:r>
          </a:p>
          <a:p>
            <a:pPr marL="0" indent="0">
              <a:lnSpc>
                <a:spcPct val="120000"/>
              </a:lnSpc>
              <a:spcBef>
                <a:spcPts val="600"/>
              </a:spcBef>
              <a:buNone/>
            </a:pPr>
            <a:endParaRPr lang="en-US" sz="2000" dirty="0">
              <a:latin typeface="Calibri" panose="020F050202020403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956550" y="6315134"/>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5EE88CB2-0029-498D-A9CD-C9F9496BD2FE}"/>
              </a:ext>
            </a:extLst>
          </p:cNvPr>
          <p:cNvGraphicFramePr>
            <a:graphicFrameLocks noGrp="1"/>
          </p:cNvGraphicFramePr>
          <p:nvPr>
            <p:extLst>
              <p:ext uri="{D42A27DB-BD31-4B8C-83A1-F6EECF244321}">
                <p14:modId xmlns:p14="http://schemas.microsoft.com/office/powerpoint/2010/main" val="2659738443"/>
              </p:ext>
            </p:extLst>
          </p:nvPr>
        </p:nvGraphicFramePr>
        <p:xfrm>
          <a:off x="762000" y="4451866"/>
          <a:ext cx="7467599" cy="2009745"/>
        </p:xfrm>
        <a:graphic>
          <a:graphicData uri="http://schemas.openxmlformats.org/drawingml/2006/table">
            <a:tbl>
              <a:tblPr firstRow="1" firstCol="1" bandRow="1">
                <a:tableStyleId>{D7AC3CCA-C797-4891-BE02-D94E43425B78}</a:tableStyleId>
              </a:tblPr>
              <a:tblGrid>
                <a:gridCol w="1576537">
                  <a:extLst>
                    <a:ext uri="{9D8B030D-6E8A-4147-A177-3AD203B41FA5}">
                      <a16:colId xmlns:a16="http://schemas.microsoft.com/office/drawing/2014/main" val="2887753581"/>
                    </a:ext>
                  </a:extLst>
                </a:gridCol>
                <a:gridCol w="1365003">
                  <a:extLst>
                    <a:ext uri="{9D8B030D-6E8A-4147-A177-3AD203B41FA5}">
                      <a16:colId xmlns:a16="http://schemas.microsoft.com/office/drawing/2014/main" val="4018625303"/>
                    </a:ext>
                  </a:extLst>
                </a:gridCol>
                <a:gridCol w="1436844">
                  <a:extLst>
                    <a:ext uri="{9D8B030D-6E8A-4147-A177-3AD203B41FA5}">
                      <a16:colId xmlns:a16="http://schemas.microsoft.com/office/drawing/2014/main" val="1320075414"/>
                    </a:ext>
                  </a:extLst>
                </a:gridCol>
                <a:gridCol w="3089215">
                  <a:extLst>
                    <a:ext uri="{9D8B030D-6E8A-4147-A177-3AD203B41FA5}">
                      <a16:colId xmlns:a16="http://schemas.microsoft.com/office/drawing/2014/main" val="3539495545"/>
                    </a:ext>
                  </a:extLst>
                </a:gridCol>
              </a:tblGrid>
              <a:tr h="669915">
                <a:tc>
                  <a:txBody>
                    <a:bodyPr/>
                    <a:lstStyle/>
                    <a:p>
                      <a:pPr marL="0" marR="0">
                        <a:lnSpc>
                          <a:spcPct val="100000"/>
                        </a:lnSpc>
                        <a:spcBef>
                          <a:spcPts val="0"/>
                        </a:spcBef>
                        <a:spcAft>
                          <a:spcPts val="0"/>
                        </a:spcAft>
                      </a:pPr>
                      <a:r>
                        <a:rPr lang="en-US" sz="1600" dirty="0">
                          <a:solidFill>
                            <a:schemeClr val="bg2">
                              <a:lumMod val="25000"/>
                            </a:schemeClr>
                          </a:solidFill>
                          <a:effectLst/>
                        </a:rPr>
                        <a:t>303(d) Waterbody</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90000"/>
                      </a:schemeClr>
                    </a:solidFill>
                  </a:tcPr>
                </a:tc>
                <a:tc>
                  <a:txBody>
                    <a:bodyPr/>
                    <a:lstStyle/>
                    <a:p>
                      <a:pPr marL="0" marR="0">
                        <a:lnSpc>
                          <a:spcPct val="100000"/>
                        </a:lnSpc>
                        <a:spcBef>
                          <a:spcPts val="0"/>
                        </a:spcBef>
                        <a:spcAft>
                          <a:spcPts val="0"/>
                        </a:spcAft>
                      </a:pPr>
                      <a:r>
                        <a:rPr lang="en-US" sz="1600">
                          <a:solidFill>
                            <a:schemeClr val="bg2">
                              <a:lumMod val="25000"/>
                            </a:schemeClr>
                          </a:solidFill>
                          <a:effectLst/>
                        </a:rPr>
                        <a:t>303(d) Pollutant</a:t>
                      </a:r>
                      <a:endParaRPr lang="en-US" sz="160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90000"/>
                      </a:schemeClr>
                    </a:solidFill>
                  </a:tcPr>
                </a:tc>
                <a:tc>
                  <a:txBody>
                    <a:bodyPr/>
                    <a:lstStyle/>
                    <a:p>
                      <a:pPr marL="0" marR="0">
                        <a:lnSpc>
                          <a:spcPct val="100000"/>
                        </a:lnSpc>
                        <a:spcBef>
                          <a:spcPts val="0"/>
                        </a:spcBef>
                        <a:spcAft>
                          <a:spcPts val="0"/>
                        </a:spcAft>
                      </a:pPr>
                      <a:r>
                        <a:rPr lang="en-US" sz="1600">
                          <a:solidFill>
                            <a:schemeClr val="bg2">
                              <a:lumMod val="25000"/>
                            </a:schemeClr>
                          </a:solidFill>
                          <a:effectLst/>
                        </a:rPr>
                        <a:t>POC Source Type</a:t>
                      </a:r>
                      <a:endParaRPr lang="en-US" sz="160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90000"/>
                      </a:schemeClr>
                    </a:solidFill>
                  </a:tcPr>
                </a:tc>
                <a:tc>
                  <a:txBody>
                    <a:bodyPr/>
                    <a:lstStyle/>
                    <a:p>
                      <a:pPr marL="0" marR="0">
                        <a:lnSpc>
                          <a:spcPct val="100000"/>
                        </a:lnSpc>
                        <a:spcBef>
                          <a:spcPts val="0"/>
                        </a:spcBef>
                        <a:spcAft>
                          <a:spcPts val="0"/>
                        </a:spcAft>
                      </a:pPr>
                      <a:r>
                        <a:rPr lang="en-US" sz="1600" dirty="0">
                          <a:solidFill>
                            <a:schemeClr val="bg2">
                              <a:lumMod val="25000"/>
                            </a:schemeClr>
                          </a:solidFill>
                          <a:effectLst/>
                        </a:rPr>
                        <a:t>Source Location / Description</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3948509305"/>
                  </a:ext>
                </a:extLst>
              </a:tr>
              <a:tr h="669915">
                <a:tc>
                  <a:txBody>
                    <a:bodyPr/>
                    <a:lstStyle/>
                    <a:p>
                      <a:pPr marL="0" marR="0">
                        <a:lnSpc>
                          <a:spcPct val="100000"/>
                        </a:lnSpc>
                        <a:spcBef>
                          <a:spcPts val="0"/>
                        </a:spcBef>
                        <a:spcAft>
                          <a:spcPts val="0"/>
                        </a:spcAft>
                      </a:pPr>
                      <a:r>
                        <a:rPr lang="en-US" sz="1600" dirty="0">
                          <a:solidFill>
                            <a:schemeClr val="bg2">
                              <a:lumMod val="25000"/>
                            </a:schemeClr>
                          </a:solidFill>
                          <a:effectLst/>
                        </a:rPr>
                        <a:t>Example 1 River</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lnSpc>
                          <a:spcPct val="100000"/>
                        </a:lnSpc>
                        <a:spcBef>
                          <a:spcPts val="0"/>
                        </a:spcBef>
                        <a:spcAft>
                          <a:spcPts val="0"/>
                        </a:spcAft>
                      </a:pPr>
                      <a:r>
                        <a:rPr lang="en-US" sz="1600">
                          <a:solidFill>
                            <a:schemeClr val="bg2">
                              <a:lumMod val="25000"/>
                            </a:schemeClr>
                          </a:solidFill>
                          <a:effectLst/>
                        </a:rPr>
                        <a:t>Enterococcus</a:t>
                      </a:r>
                    </a:p>
                    <a:p>
                      <a:pPr marL="0" marR="0">
                        <a:lnSpc>
                          <a:spcPct val="100000"/>
                        </a:lnSpc>
                        <a:spcBef>
                          <a:spcPts val="0"/>
                        </a:spcBef>
                        <a:spcAft>
                          <a:spcPts val="0"/>
                        </a:spcAft>
                      </a:pPr>
                      <a:r>
                        <a:rPr lang="en-US" sz="1600">
                          <a:solidFill>
                            <a:schemeClr val="bg2">
                              <a:lumMod val="25000"/>
                            </a:schemeClr>
                          </a:solidFill>
                          <a:effectLst/>
                        </a:rPr>
                        <a:t>E. coli</a:t>
                      </a:r>
                      <a:endParaRPr lang="en-US" sz="160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lnSpc>
                          <a:spcPct val="100000"/>
                        </a:lnSpc>
                        <a:spcBef>
                          <a:spcPts val="0"/>
                        </a:spcBef>
                        <a:spcAft>
                          <a:spcPts val="0"/>
                        </a:spcAft>
                      </a:pPr>
                      <a:r>
                        <a:rPr lang="en-US" sz="1600" dirty="0">
                          <a:solidFill>
                            <a:schemeClr val="bg2">
                              <a:lumMod val="25000"/>
                            </a:schemeClr>
                          </a:solidFill>
                          <a:effectLst/>
                        </a:rPr>
                        <a:t>Residential subdivision</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lnSpc>
                          <a:spcPct val="100000"/>
                        </a:lnSpc>
                        <a:spcBef>
                          <a:spcPts val="0"/>
                        </a:spcBef>
                        <a:spcAft>
                          <a:spcPts val="0"/>
                        </a:spcAft>
                      </a:pPr>
                      <a:r>
                        <a:rPr lang="en-US" sz="1600">
                          <a:solidFill>
                            <a:schemeClr val="bg2">
                              <a:lumMod val="25000"/>
                            </a:schemeClr>
                          </a:solidFill>
                          <a:effectLst/>
                        </a:rPr>
                        <a:t>Shady Hills. Completed 1980s. 120 RS-3 homes. Curb &amp; gutters.</a:t>
                      </a:r>
                      <a:endParaRPr lang="en-US" sz="160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74851668"/>
                  </a:ext>
                </a:extLst>
              </a:tr>
              <a:tr h="669915">
                <a:tc>
                  <a:txBody>
                    <a:bodyPr/>
                    <a:lstStyle/>
                    <a:p>
                      <a:pPr marL="0" marR="0">
                        <a:lnSpc>
                          <a:spcPct val="100000"/>
                        </a:lnSpc>
                        <a:spcBef>
                          <a:spcPts val="0"/>
                        </a:spcBef>
                        <a:spcAft>
                          <a:spcPts val="0"/>
                        </a:spcAft>
                      </a:pPr>
                      <a:r>
                        <a:rPr lang="en-US" sz="1600">
                          <a:solidFill>
                            <a:schemeClr val="bg2">
                              <a:lumMod val="25000"/>
                            </a:schemeClr>
                          </a:solidFill>
                          <a:effectLst/>
                        </a:rPr>
                        <a:t>Example 1 River</a:t>
                      </a:r>
                      <a:endParaRPr lang="en-US" sz="160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lnSpc>
                          <a:spcPct val="100000"/>
                        </a:lnSpc>
                        <a:spcBef>
                          <a:spcPts val="0"/>
                        </a:spcBef>
                        <a:spcAft>
                          <a:spcPts val="0"/>
                        </a:spcAft>
                      </a:pPr>
                      <a:r>
                        <a:rPr lang="en-US" sz="1600" dirty="0">
                          <a:solidFill>
                            <a:schemeClr val="bg2">
                              <a:lumMod val="25000"/>
                            </a:schemeClr>
                          </a:solidFill>
                          <a:effectLst/>
                        </a:rPr>
                        <a:t>Enterococcus</a:t>
                      </a:r>
                    </a:p>
                    <a:p>
                      <a:pPr marL="0" marR="0">
                        <a:lnSpc>
                          <a:spcPct val="100000"/>
                        </a:lnSpc>
                        <a:spcBef>
                          <a:spcPts val="0"/>
                        </a:spcBef>
                        <a:spcAft>
                          <a:spcPts val="0"/>
                        </a:spcAft>
                      </a:pPr>
                      <a:r>
                        <a:rPr lang="en-US" sz="1600" dirty="0">
                          <a:solidFill>
                            <a:schemeClr val="bg2">
                              <a:lumMod val="25000"/>
                            </a:schemeClr>
                          </a:solidFill>
                          <a:effectLst/>
                        </a:rPr>
                        <a:t>E. coli</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lnSpc>
                          <a:spcPct val="100000"/>
                        </a:lnSpc>
                        <a:spcBef>
                          <a:spcPts val="0"/>
                        </a:spcBef>
                        <a:spcAft>
                          <a:spcPts val="0"/>
                        </a:spcAft>
                      </a:pPr>
                      <a:r>
                        <a:rPr lang="en-US" sz="1600">
                          <a:solidFill>
                            <a:schemeClr val="bg2">
                              <a:lumMod val="25000"/>
                            </a:schemeClr>
                          </a:solidFill>
                          <a:effectLst/>
                        </a:rPr>
                        <a:t>Cattle Ranch</a:t>
                      </a:r>
                      <a:endParaRPr lang="en-US" sz="160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tc>
                  <a:txBody>
                    <a:bodyPr/>
                    <a:lstStyle/>
                    <a:p>
                      <a:pPr marL="0" marR="0">
                        <a:lnSpc>
                          <a:spcPct val="100000"/>
                        </a:lnSpc>
                        <a:spcBef>
                          <a:spcPts val="0"/>
                        </a:spcBef>
                        <a:spcAft>
                          <a:spcPts val="0"/>
                        </a:spcAft>
                      </a:pPr>
                      <a:r>
                        <a:rPr lang="en-US" sz="1600" dirty="0">
                          <a:solidFill>
                            <a:schemeClr val="bg2">
                              <a:lumMod val="25000"/>
                            </a:schemeClr>
                          </a:solidFill>
                          <a:effectLst/>
                        </a:rPr>
                        <a:t>80 acres in SE part of MS4. 30+ cattle. Private. </a:t>
                      </a:r>
                      <a:endParaRPr lang="en-US" sz="1600" dirty="0">
                        <a:solidFill>
                          <a:schemeClr val="bg2">
                            <a:lumMod val="25000"/>
                          </a:schemeClr>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578783096"/>
                  </a:ext>
                </a:extLst>
              </a:tr>
            </a:tbl>
          </a:graphicData>
        </a:graphic>
      </p:graphicFrame>
      <p:sp>
        <p:nvSpPr>
          <p:cNvPr id="8" name="Rectangle 1">
            <a:extLst>
              <a:ext uri="{FF2B5EF4-FFF2-40B4-BE49-F238E27FC236}">
                <a16:creationId xmlns:a16="http://schemas.microsoft.com/office/drawing/2014/main" id="{9AEDC17D-FB71-4EFC-BC0A-7CA5F57980B5}"/>
              </a:ext>
            </a:extLst>
          </p:cNvPr>
          <p:cNvSpPr>
            <a:spLocks noChangeArrowheads="1"/>
          </p:cNvSpPr>
          <p:nvPr/>
        </p:nvSpPr>
        <p:spPr bwMode="auto">
          <a:xfrm>
            <a:off x="685799" y="3962400"/>
            <a:ext cx="7619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2">
                    <a:lumMod val="25000"/>
                  </a:schemeClr>
                </a:solidFill>
                <a:effectLst/>
                <a:latin typeface="Calibri" panose="020F0502020204030204" pitchFamily="34" charset="0"/>
                <a:ea typeface="Times New Roman" panose="02020603050405020304" pitchFamily="18" charset="0"/>
                <a:cs typeface="Calibri" panose="020F0502020204030204" pitchFamily="34" charset="0"/>
              </a:rPr>
              <a:t>SWMP Table 10: List of Potential Significant 303(d) Pollutant Sources</a:t>
            </a:r>
            <a:endParaRPr kumimoji="0" lang="en-US" altLang="en-US" b="0" i="0" u="none" strike="noStrike" cap="none" normalizeH="0" baseline="0" dirty="0">
              <a:ln>
                <a:noFill/>
              </a:ln>
              <a:solidFill>
                <a:schemeClr val="bg2">
                  <a:lumMod val="25000"/>
                </a:schemeClr>
              </a:solidFill>
              <a:effectLst/>
              <a:latin typeface="Arial" panose="020B0604020202020204" pitchFamily="34" charset="0"/>
            </a:endParaRPr>
          </a:p>
        </p:txBody>
      </p:sp>
      <p:sp>
        <p:nvSpPr>
          <p:cNvPr id="5" name="Arrow: Curved Left 4">
            <a:extLst>
              <a:ext uri="{FF2B5EF4-FFF2-40B4-BE49-F238E27FC236}">
                <a16:creationId xmlns:a16="http://schemas.microsoft.com/office/drawing/2014/main" id="{5D3CB5A7-B211-4B6F-B9D8-F5F9F0BE10F1}"/>
              </a:ext>
            </a:extLst>
          </p:cNvPr>
          <p:cNvSpPr/>
          <p:nvPr/>
        </p:nvSpPr>
        <p:spPr>
          <a:xfrm rot="19083989">
            <a:off x="7252278" y="3297851"/>
            <a:ext cx="421875" cy="1113610"/>
          </a:xfrm>
          <a:prstGeom prst="curvedLeftArrow">
            <a:avLst/>
          </a:prstGeom>
          <a:solidFill>
            <a:schemeClr val="accent6">
              <a:lumMod val="40000"/>
              <a:lumOff val="6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768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per files on the table">
            <a:extLst>
              <a:ext uri="{FF2B5EF4-FFF2-40B4-BE49-F238E27FC236}">
                <a16:creationId xmlns:a16="http://schemas.microsoft.com/office/drawing/2014/main" id="{09EBA6C6-5032-4280-91F0-C92FC9D093BF}"/>
              </a:ext>
            </a:extLst>
          </p:cNvPr>
          <p:cNvPicPr>
            <a:picLocks noChangeAspect="1"/>
          </p:cNvPicPr>
          <p:nvPr/>
        </p:nvPicPr>
        <p:blipFill>
          <a:blip r:embed="rId2" cstate="print">
            <a:alphaModFix amt="3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E619B28-021B-47C3-AB3A-BBA708F2A9B8}"/>
              </a:ext>
            </a:extLst>
          </p:cNvPr>
          <p:cNvSpPr>
            <a:spLocks noGrp="1"/>
          </p:cNvSpPr>
          <p:nvPr>
            <p:ph type="title"/>
          </p:nvPr>
        </p:nvSpPr>
        <p:spPr>
          <a:xfrm>
            <a:off x="332867" y="379644"/>
            <a:ext cx="8522208" cy="778596"/>
          </a:xfrm>
        </p:spPr>
        <p:txBody>
          <a:bodyPr>
            <a:normAutofit/>
          </a:bodyPr>
          <a:lstStyle/>
          <a:p>
            <a:pPr algn="l"/>
            <a:r>
              <a:rPr lang="en-US" sz="3800" dirty="0">
                <a:solidFill>
                  <a:schemeClr val="bg2">
                    <a:lumMod val="25000"/>
                  </a:schemeClr>
                </a:solidFill>
              </a:rPr>
              <a:t>Part IV.A.1.d  Inspect For Illicit Discharges</a:t>
            </a:r>
          </a:p>
        </p:txBody>
      </p:sp>
      <p:sp>
        <p:nvSpPr>
          <p:cNvPr id="3" name="Content Placeholder 2">
            <a:extLst>
              <a:ext uri="{FF2B5EF4-FFF2-40B4-BE49-F238E27FC236}">
                <a16:creationId xmlns:a16="http://schemas.microsoft.com/office/drawing/2014/main" id="{706686F2-0CED-4456-A66E-37C4EC4E09A7}"/>
              </a:ext>
            </a:extLst>
          </p:cNvPr>
          <p:cNvSpPr>
            <a:spLocks noGrp="1"/>
          </p:cNvSpPr>
          <p:nvPr>
            <p:ph idx="1"/>
          </p:nvPr>
        </p:nvSpPr>
        <p:spPr>
          <a:xfrm>
            <a:off x="332867" y="1371600"/>
            <a:ext cx="8522207" cy="5105400"/>
          </a:xfrm>
          <a:solidFill>
            <a:schemeClr val="bg2">
              <a:alpha val="64000"/>
            </a:schemeClr>
          </a:solidFill>
        </p:spPr>
        <p:txBody>
          <a:bodyPr anchor="t">
            <a:normAutofit/>
          </a:bodyPr>
          <a:lstStyle/>
          <a:p>
            <a:pPr marL="0" indent="0">
              <a:lnSpc>
                <a:spcPct val="120000"/>
              </a:lnSpc>
              <a:spcBef>
                <a:spcPts val="600"/>
              </a:spcBef>
              <a:buNone/>
            </a:pPr>
            <a:r>
              <a:rPr lang="en-US" sz="2200" dirty="0">
                <a:latin typeface="Calibri" panose="020F0502020204030204" pitchFamily="34" charset="0"/>
                <a:cs typeface="Microsoft Sans Serif" panose="020B0604020202020204" pitchFamily="34" charset="0"/>
              </a:rPr>
              <a:t>“</a:t>
            </a:r>
            <a:r>
              <a:rPr lang="x-none" sz="2200" i="1" dirty="0">
                <a:solidFill>
                  <a:schemeClr val="accent1">
                    <a:lumMod val="75000"/>
                  </a:schemeClr>
                </a:solidFill>
                <a:latin typeface="Calibri" panose="020F0502020204030204" pitchFamily="34" charset="0"/>
              </a:rPr>
              <a:t>You must </a:t>
            </a:r>
            <a:r>
              <a:rPr lang="x-none" sz="2200" i="1" u="sng" dirty="0">
                <a:solidFill>
                  <a:schemeClr val="accent1">
                    <a:lumMod val="75000"/>
                  </a:schemeClr>
                </a:solidFill>
                <a:latin typeface="Calibri" panose="020F0502020204030204" pitchFamily="34" charset="0"/>
              </a:rPr>
              <a:t>locate</a:t>
            </a:r>
            <a:r>
              <a:rPr lang="x-none" sz="2200" i="1" dirty="0">
                <a:solidFill>
                  <a:schemeClr val="accent1">
                    <a:lumMod val="75000"/>
                  </a:schemeClr>
                </a:solidFill>
                <a:latin typeface="Calibri" panose="020F0502020204030204" pitchFamily="34" charset="0"/>
              </a:rPr>
              <a:t> those </a:t>
            </a:r>
            <a:r>
              <a:rPr lang="x-none" sz="2200" i="1" u="sng" dirty="0">
                <a:solidFill>
                  <a:schemeClr val="accent1">
                    <a:lumMod val="75000"/>
                  </a:schemeClr>
                </a:solidFill>
                <a:latin typeface="Calibri" panose="020F0502020204030204" pitchFamily="34" charset="0"/>
              </a:rPr>
              <a:t>areas</a:t>
            </a:r>
            <a:r>
              <a:rPr lang="x-none" sz="2200" i="1" dirty="0">
                <a:solidFill>
                  <a:schemeClr val="accent1">
                    <a:lumMod val="75000"/>
                  </a:schemeClr>
                </a:solidFill>
                <a:latin typeface="Calibri" panose="020F0502020204030204" pitchFamily="34" charset="0"/>
              </a:rPr>
              <a:t> likely to have illicit </a:t>
            </a:r>
            <a:r>
              <a:rPr lang="x-none" sz="2200" i="1" u="sng" dirty="0">
                <a:solidFill>
                  <a:schemeClr val="accent1">
                    <a:lumMod val="75000"/>
                  </a:schemeClr>
                </a:solidFill>
                <a:latin typeface="Calibri" panose="020F0502020204030204" pitchFamily="34" charset="0"/>
              </a:rPr>
              <a:t>discharges</a:t>
            </a:r>
            <a:r>
              <a:rPr lang="x-none" sz="2200" i="1" dirty="0">
                <a:solidFill>
                  <a:schemeClr val="accent1">
                    <a:lumMod val="75000"/>
                  </a:schemeClr>
                </a:solidFill>
                <a:latin typeface="Calibri" panose="020F0502020204030204" pitchFamily="34" charset="0"/>
              </a:rPr>
              <a:t> and conduct </a:t>
            </a:r>
            <a:r>
              <a:rPr lang="x-none" sz="2200" i="1" u="sng" dirty="0">
                <a:solidFill>
                  <a:schemeClr val="accent1">
                    <a:lumMod val="75000"/>
                  </a:schemeClr>
                </a:solidFill>
                <a:latin typeface="Calibri" panose="020F0502020204030204" pitchFamily="34" charset="0"/>
              </a:rPr>
              <a:t>inspections</a:t>
            </a:r>
            <a:r>
              <a:rPr lang="x-none" sz="2200" i="1" dirty="0">
                <a:solidFill>
                  <a:schemeClr val="accent1">
                    <a:lumMod val="75000"/>
                  </a:schemeClr>
                </a:solidFill>
                <a:latin typeface="Calibri" panose="020F0502020204030204" pitchFamily="34" charset="0"/>
              </a:rPr>
              <a:t> based on the </a:t>
            </a:r>
            <a:r>
              <a:rPr lang="x-none" sz="2200" i="1" u="sng" dirty="0">
                <a:solidFill>
                  <a:schemeClr val="accent1">
                    <a:lumMod val="75000"/>
                  </a:schemeClr>
                </a:solidFill>
                <a:latin typeface="Calibri" panose="020F0502020204030204" pitchFamily="34" charset="0"/>
              </a:rPr>
              <a:t>priority areas</a:t>
            </a:r>
            <a:r>
              <a:rPr lang="x-none" sz="2200" i="1" dirty="0">
                <a:solidFill>
                  <a:schemeClr val="accent1">
                    <a:lumMod val="75000"/>
                  </a:schemeClr>
                </a:solidFill>
                <a:latin typeface="Calibri" panose="020F0502020204030204" pitchFamily="34" charset="0"/>
              </a:rPr>
              <a:t> in </a:t>
            </a:r>
            <a:r>
              <a:rPr lang="en-US" sz="2200" i="1" dirty="0">
                <a:solidFill>
                  <a:schemeClr val="accent1">
                    <a:lumMod val="75000"/>
                  </a:schemeClr>
                </a:solidFill>
                <a:latin typeface="Calibri" panose="020F0502020204030204" pitchFamily="34" charset="0"/>
              </a:rPr>
              <a:t>[303(d)] …</a:t>
            </a:r>
            <a:r>
              <a:rPr lang="x-none" sz="2200" i="1" dirty="0">
                <a:solidFill>
                  <a:schemeClr val="accent1">
                    <a:lumMod val="75000"/>
                  </a:schemeClr>
                </a:solidFill>
                <a:latin typeface="Calibri" panose="020F0502020204030204" pitchFamily="34" charset="0"/>
              </a:rPr>
              <a:t>watershed</a:t>
            </a:r>
            <a:r>
              <a:rPr lang="en-US" sz="2200" i="1" dirty="0">
                <a:effectLst/>
                <a:latin typeface="Calibri" panose="020F0502020204030204" pitchFamily="34" charset="0"/>
                <a:ea typeface="Times New Roman" panose="02020603050405020304" pitchFamily="18" charset="0"/>
              </a:rPr>
              <a:t>.</a:t>
            </a:r>
            <a:r>
              <a:rPr lang="en-US" sz="2200" dirty="0">
                <a:effectLst/>
                <a:latin typeface="Calibri" panose="020F0502020204030204" pitchFamily="34" charset="0"/>
                <a:ea typeface="Times New Roman" panose="02020603050405020304" pitchFamily="18" charset="0"/>
              </a:rPr>
              <a:t>”</a:t>
            </a:r>
          </a:p>
          <a:p>
            <a:pPr>
              <a:lnSpc>
                <a:spcPct val="120000"/>
              </a:lnSpc>
              <a:spcBef>
                <a:spcPts val="600"/>
              </a:spcBef>
            </a:pPr>
            <a:r>
              <a:rPr lang="en-US" sz="1800" dirty="0">
                <a:latin typeface="Calibri" panose="020F0502020204030204" pitchFamily="34" charset="0"/>
                <a:ea typeface="Times New Roman" panose="02020603050405020304" pitchFamily="18" charset="0"/>
              </a:rPr>
              <a:t>This passage has three requirements bundled together:</a:t>
            </a:r>
          </a:p>
          <a:p>
            <a:pPr lvl="1">
              <a:lnSpc>
                <a:spcPct val="120000"/>
              </a:lnSpc>
              <a:spcBef>
                <a:spcPts val="600"/>
              </a:spcBef>
            </a:pPr>
            <a:r>
              <a:rPr lang="en-US" sz="1800" i="1" dirty="0">
                <a:solidFill>
                  <a:schemeClr val="bg2">
                    <a:lumMod val="25000"/>
                  </a:schemeClr>
                </a:solidFill>
                <a:latin typeface="Calibri" panose="020F0502020204030204" pitchFamily="34" charset="0"/>
                <a:ea typeface="Times New Roman" panose="02020603050405020304" pitchFamily="18" charset="0"/>
              </a:rPr>
              <a:t>Locate illicit discharge areas</a:t>
            </a:r>
          </a:p>
          <a:p>
            <a:pPr lvl="1">
              <a:lnSpc>
                <a:spcPct val="120000"/>
              </a:lnSpc>
              <a:spcBef>
                <a:spcPts val="600"/>
              </a:spcBef>
            </a:pPr>
            <a:r>
              <a:rPr lang="en-US" sz="1800" i="1" dirty="0">
                <a:solidFill>
                  <a:schemeClr val="bg2">
                    <a:lumMod val="25000"/>
                  </a:schemeClr>
                </a:solidFill>
                <a:latin typeface="Calibri" panose="020F0502020204030204" pitchFamily="34" charset="0"/>
                <a:ea typeface="Times New Roman" panose="02020603050405020304" pitchFamily="18" charset="0"/>
              </a:rPr>
              <a:t>Inspect for illicit discharges</a:t>
            </a:r>
          </a:p>
          <a:p>
            <a:pPr lvl="1">
              <a:lnSpc>
                <a:spcPct val="120000"/>
              </a:lnSpc>
              <a:spcBef>
                <a:spcPts val="600"/>
              </a:spcBef>
            </a:pPr>
            <a:r>
              <a:rPr lang="en-US" sz="1800" i="1" dirty="0">
                <a:solidFill>
                  <a:schemeClr val="bg2">
                    <a:lumMod val="25000"/>
                  </a:schemeClr>
                </a:solidFill>
                <a:latin typeface="Calibri" panose="020F0502020204030204" pitchFamily="34" charset="0"/>
                <a:ea typeface="Times New Roman" panose="02020603050405020304" pitchFamily="18" charset="0"/>
              </a:rPr>
              <a:t>Establish priority areas for inspections</a:t>
            </a:r>
          </a:p>
          <a:p>
            <a:pPr>
              <a:lnSpc>
                <a:spcPct val="120000"/>
              </a:lnSpc>
              <a:spcBef>
                <a:spcPts val="600"/>
              </a:spcBef>
            </a:pPr>
            <a:r>
              <a:rPr lang="en-US" sz="1800" dirty="0">
                <a:effectLst/>
                <a:latin typeface="Calibri" panose="020F0502020204030204" pitchFamily="34" charset="0"/>
                <a:ea typeface="Times New Roman" panose="02020603050405020304" pitchFamily="18" charset="0"/>
                <a:cs typeface="Microsoft Sans Serif" panose="020B0604020202020204" pitchFamily="34" charset="0"/>
              </a:rPr>
              <a:t>The </a:t>
            </a:r>
            <a:r>
              <a:rPr lang="en-US" sz="1800" b="1" dirty="0">
                <a:solidFill>
                  <a:schemeClr val="accent2">
                    <a:lumMod val="50000"/>
                  </a:schemeClr>
                </a:solidFill>
                <a:effectLst/>
                <a:latin typeface="Calibri" panose="020F0502020204030204" pitchFamily="34" charset="0"/>
                <a:ea typeface="Times New Roman" panose="02020603050405020304" pitchFamily="18" charset="0"/>
                <a:cs typeface="Microsoft Sans Serif" panose="020B0604020202020204" pitchFamily="34" charset="0"/>
              </a:rPr>
              <a:t>SWMP Template</a:t>
            </a:r>
            <a:r>
              <a:rPr lang="en-US" sz="1800" b="1" dirty="0">
                <a:effectLst/>
                <a:latin typeface="Calibri" panose="020F0502020204030204" pitchFamily="34" charset="0"/>
                <a:ea typeface="Times New Roman" panose="02020603050405020304" pitchFamily="18" charset="0"/>
                <a:cs typeface="Microsoft Sans Serif" panose="020B0604020202020204" pitchFamily="34" charset="0"/>
              </a:rPr>
              <a:t> </a:t>
            </a:r>
            <a:r>
              <a:rPr lang="en-US" sz="1800" dirty="0">
                <a:effectLst/>
                <a:latin typeface="Calibri" panose="020F0502020204030204" pitchFamily="34" charset="0"/>
                <a:ea typeface="Times New Roman" panose="02020603050405020304" pitchFamily="18" charset="0"/>
                <a:cs typeface="Microsoft Sans Serif" panose="020B0604020202020204" pitchFamily="34" charset="0"/>
              </a:rPr>
              <a:t>refers to using the </a:t>
            </a:r>
            <a:r>
              <a:rPr lang="en-US" sz="1800" b="1" dirty="0">
                <a:effectLst/>
                <a:latin typeface="Calibri" panose="020F0502020204030204" pitchFamily="34" charset="0"/>
                <a:ea typeface="Times New Roman" panose="02020603050405020304" pitchFamily="18" charset="0"/>
                <a:cs typeface="Microsoft Sans Serif" panose="020B0604020202020204" pitchFamily="34" charset="0"/>
              </a:rPr>
              <a:t>same inspection methods under Part V.C.3.a</a:t>
            </a:r>
            <a:r>
              <a:rPr lang="en-US" sz="1800" dirty="0">
                <a:effectLst/>
                <a:latin typeface="Calibri" panose="020F0502020204030204" pitchFamily="34" charset="0"/>
                <a:ea typeface="Times New Roman" panose="02020603050405020304" pitchFamily="18" charset="0"/>
                <a:cs typeface="Microsoft Sans Serif" panose="020B0604020202020204" pitchFamily="34" charset="0"/>
              </a:rPr>
              <a:t> (MCM-3) which include:</a:t>
            </a:r>
          </a:p>
          <a:p>
            <a:pPr lvl="1">
              <a:lnSpc>
                <a:spcPct val="120000"/>
              </a:lnSpc>
              <a:spcBef>
                <a:spcPts val="600"/>
              </a:spcBef>
            </a:pPr>
            <a:r>
              <a:rPr lang="en-US" sz="1800" i="1" dirty="0">
                <a:solidFill>
                  <a:schemeClr val="bg2">
                    <a:lumMod val="25000"/>
                  </a:schemeClr>
                </a:solidFill>
                <a:latin typeface="Calibri" panose="020F0502020204030204" pitchFamily="34" charset="0"/>
              </a:rPr>
              <a:t>Dry Weather Field Screening (DWFS) and IDDE Source-Tracking inspections. </a:t>
            </a:r>
          </a:p>
          <a:p>
            <a:pPr>
              <a:lnSpc>
                <a:spcPct val="120000"/>
              </a:lnSpc>
              <a:spcBef>
                <a:spcPts val="600"/>
              </a:spcBef>
            </a:pPr>
            <a:r>
              <a:rPr lang="en-US" sz="1800" dirty="0">
                <a:effectLst/>
                <a:latin typeface="Calibri" panose="020F0502020204030204" pitchFamily="34" charset="0"/>
                <a:ea typeface="Times New Roman" panose="02020603050405020304" pitchFamily="18" charset="0"/>
                <a:cs typeface="Microsoft Sans Serif" panose="020B0604020202020204" pitchFamily="34" charset="0"/>
              </a:rPr>
              <a:t>Part V.C.3.a also requires using </a:t>
            </a:r>
            <a:r>
              <a:rPr lang="en-US" sz="1800" u="sng" dirty="0">
                <a:effectLst/>
                <a:latin typeface="Calibri" panose="020F0502020204030204" pitchFamily="34" charset="0"/>
                <a:ea typeface="Times New Roman" panose="02020603050405020304" pitchFamily="18" charset="0"/>
                <a:cs typeface="Microsoft Sans Serif" panose="020B0604020202020204" pitchFamily="34" charset="0"/>
              </a:rPr>
              <a:t>priority areas</a:t>
            </a:r>
            <a:r>
              <a:rPr lang="en-US" sz="1800" dirty="0">
                <a:effectLst/>
                <a:latin typeface="Calibri" panose="020F0502020204030204" pitchFamily="34" charset="0"/>
                <a:ea typeface="Times New Roman" panose="02020603050405020304" pitchFamily="18" charset="0"/>
                <a:cs typeface="Microsoft Sans Serif" panose="020B0604020202020204" pitchFamily="34" charset="0"/>
              </a:rPr>
              <a:t> for increased DWFS inspection frequencies. </a:t>
            </a:r>
          </a:p>
          <a:p>
            <a:pPr>
              <a:lnSpc>
                <a:spcPct val="120000"/>
              </a:lnSpc>
              <a:spcBef>
                <a:spcPts val="600"/>
              </a:spcBef>
            </a:pPr>
            <a:r>
              <a:rPr lang="en-US" sz="1800" dirty="0">
                <a:latin typeface="Calibri" panose="020F0502020204030204" pitchFamily="34" charset="0"/>
                <a:ea typeface="Times New Roman" panose="02020603050405020304" pitchFamily="18" charset="0"/>
                <a:cs typeface="Microsoft Sans Serif" panose="020B0604020202020204" pitchFamily="34" charset="0"/>
              </a:rPr>
              <a:t>That is, what works for MCM-3 inspections will also work for 303(d) inspections.</a:t>
            </a:r>
            <a:endParaRPr lang="en-US" sz="1800" dirty="0">
              <a:effectLst/>
              <a:latin typeface="Times New Roman" panose="02020603050405020304" pitchFamily="18" charset="0"/>
              <a:ea typeface="Times New Roman" panose="02020603050405020304" pitchFamily="18" charset="0"/>
            </a:endParaRPr>
          </a:p>
          <a:p>
            <a:pPr>
              <a:lnSpc>
                <a:spcPct val="120000"/>
              </a:lnSpc>
              <a:spcBef>
                <a:spcPts val="600"/>
              </a:spcBef>
            </a:pPr>
            <a:endParaRPr lang="en-US" sz="1800" dirty="0">
              <a:solidFill>
                <a:schemeClr val="accent2">
                  <a:lumMod val="50000"/>
                </a:schemeClr>
              </a:solidFill>
              <a:latin typeface="Calibri" panose="020F0502020204030204" pitchFamily="34" charset="0"/>
              <a:ea typeface="Times New Roman" panose="02020603050405020304" pitchFamily="18" charset="0"/>
            </a:endParaRPr>
          </a:p>
          <a:p>
            <a:pPr marL="0" indent="0">
              <a:lnSpc>
                <a:spcPct val="120000"/>
              </a:lnSpc>
              <a:spcBef>
                <a:spcPts val="600"/>
              </a:spcBef>
              <a:buNone/>
            </a:pPr>
            <a:endParaRPr lang="en-US" sz="2000" dirty="0">
              <a:latin typeface="Calibri" panose="020F050202020403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49EBB92-FC10-4761-87DF-44683F6AFDAF}"/>
              </a:ext>
            </a:extLst>
          </p:cNvPr>
          <p:cNvSpPr>
            <a:spLocks noGrp="1"/>
          </p:cNvSpPr>
          <p:nvPr>
            <p:ph type="sldNum" sz="quarter" idx="12"/>
          </p:nvPr>
        </p:nvSpPr>
        <p:spPr>
          <a:xfrm>
            <a:off x="7848600" y="6204036"/>
            <a:ext cx="730250" cy="274320"/>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E794493-AC3B-410B-BF08-4C1E37F6A2A0}" type="slidenum">
              <a:rPr kumimoji="0" lang="en-US" sz="2000" b="0" i="0" u="none" strike="noStrike" kern="1200" cap="none" spc="0" normalizeH="0" baseline="0" noProof="0">
                <a:ln>
                  <a:noFill/>
                </a:ln>
                <a:solidFill>
                  <a:srgbClr val="EEECE1">
                    <a:lumMod val="2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2000" b="0" i="0" u="none" strike="noStrike" kern="1200" cap="none" spc="0" normalizeH="0" baseline="0" noProof="0" dirty="0">
              <a:ln>
                <a:noFill/>
              </a:ln>
              <a:solidFill>
                <a:srgbClr val="EEECE1">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15884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9143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ground, outdoor, house, trash&#10;&#10;Description automatically generated">
            <a:extLst>
              <a:ext uri="{FF2B5EF4-FFF2-40B4-BE49-F238E27FC236}">
                <a16:creationId xmlns:a16="http://schemas.microsoft.com/office/drawing/2014/main" id="{C3F6992D-735C-4010-8098-D1CD66571DB1}"/>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a:stretch/>
        </p:blipFill>
        <p:spPr>
          <a:xfrm>
            <a:off x="20" y="-9107"/>
            <a:ext cx="9143980" cy="6858000"/>
          </a:xfrm>
          <a:prstGeom prst="rect">
            <a:avLst/>
          </a:prstGeom>
        </p:spPr>
      </p:pic>
      <p:sp>
        <p:nvSpPr>
          <p:cNvPr id="41991" name="Rectangle 7"/>
          <p:cNvSpPr>
            <a:spLocks noGrp="1" noChangeArrowheads="1"/>
          </p:cNvSpPr>
          <p:nvPr>
            <p:ph type="title"/>
          </p:nvPr>
        </p:nvSpPr>
        <p:spPr>
          <a:xfrm>
            <a:off x="304800" y="315516"/>
            <a:ext cx="8000224" cy="551656"/>
          </a:xfrm>
        </p:spPr>
        <p:txBody>
          <a:bodyPr>
            <a:noAutofit/>
          </a:bodyPr>
          <a:lstStyle/>
          <a:p>
            <a:pPr algn="l"/>
            <a:r>
              <a:rPr lang="en-US" sz="4000" dirty="0">
                <a:solidFill>
                  <a:srgbClr val="FFFFFF"/>
                </a:solidFill>
                <a:effectLst>
                  <a:outerShdw blurRad="38100" dist="38100" dir="2700000" algn="tl">
                    <a:srgbClr val="000000">
                      <a:alpha val="43137"/>
                    </a:srgbClr>
                  </a:outerShdw>
                </a:effectLst>
                <a:latin typeface="Calibri" pitchFamily="34" charset="0"/>
                <a:cs typeface="Calibri" pitchFamily="34" charset="0"/>
              </a:rPr>
              <a:t>Part IV.B  TMDL M&amp;S Requirements</a:t>
            </a: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92" name="Rectangle 8"/>
          <p:cNvSpPr>
            <a:spLocks noGrp="1" noChangeArrowheads="1"/>
          </p:cNvSpPr>
          <p:nvPr>
            <p:ph type="body" idx="1"/>
          </p:nvPr>
        </p:nvSpPr>
        <p:spPr>
          <a:xfrm>
            <a:off x="457200" y="1191155"/>
            <a:ext cx="7848600" cy="5285845"/>
          </a:xfrm>
          <a:solidFill>
            <a:schemeClr val="tx1">
              <a:lumMod val="75000"/>
              <a:lumOff val="25000"/>
              <a:alpha val="77000"/>
            </a:schemeClr>
          </a:solidFill>
        </p:spPr>
        <p:txBody>
          <a:bodyPr anchor="t">
            <a:normAutofit/>
          </a:bodyPr>
          <a:lstStyle/>
          <a:p>
            <a:pPr marL="0" indent="0">
              <a:spcBef>
                <a:spcPts val="1800"/>
              </a:spcBef>
              <a:buNone/>
            </a:pPr>
            <a:r>
              <a:rPr lang="en-US" sz="2200" dirty="0">
                <a:solidFill>
                  <a:srgbClr val="FFFFCC"/>
                </a:solidFill>
              </a:rPr>
              <a:t>OKR04 </a:t>
            </a:r>
            <a:r>
              <a:rPr lang="en-US" sz="2200" b="1" dirty="0">
                <a:solidFill>
                  <a:srgbClr val="FFFFCC"/>
                </a:solidFill>
              </a:rPr>
              <a:t>Part IV.B</a:t>
            </a:r>
            <a:r>
              <a:rPr lang="en-US" sz="2200" dirty="0">
                <a:solidFill>
                  <a:srgbClr val="FFFFCC"/>
                </a:solidFill>
              </a:rPr>
              <a:t> lists 8 “Table IV-2 MS4” obligations.                                  </a:t>
            </a:r>
            <a:r>
              <a:rPr lang="en-US" sz="2200" i="1" dirty="0">
                <a:solidFill>
                  <a:schemeClr val="accent6">
                    <a:lumMod val="40000"/>
                    <a:lumOff val="60000"/>
                  </a:schemeClr>
                </a:solidFill>
              </a:rPr>
              <a:t>Only </a:t>
            </a:r>
            <a:r>
              <a:rPr lang="en-US" sz="2200" i="1" u="sng" dirty="0">
                <a:solidFill>
                  <a:schemeClr val="accent6">
                    <a:lumMod val="40000"/>
                    <a:lumOff val="60000"/>
                  </a:schemeClr>
                </a:solidFill>
              </a:rPr>
              <a:t>items 3, 4 and 5</a:t>
            </a:r>
            <a:r>
              <a:rPr lang="en-US" sz="2200" i="1" dirty="0">
                <a:solidFill>
                  <a:schemeClr val="accent6">
                    <a:lumMod val="40000"/>
                    <a:lumOff val="60000"/>
                  </a:schemeClr>
                </a:solidFill>
              </a:rPr>
              <a:t> have specific monitoring requirements</a:t>
            </a:r>
            <a:r>
              <a:rPr lang="en-US" sz="2200" dirty="0">
                <a:solidFill>
                  <a:schemeClr val="accent6">
                    <a:lumMod val="40000"/>
                    <a:lumOff val="60000"/>
                  </a:schemeClr>
                </a:solidFill>
              </a:rPr>
              <a:t>:</a:t>
            </a:r>
          </a:p>
          <a:p>
            <a:pPr marL="457200" lvl="1" indent="-346075">
              <a:spcBef>
                <a:spcPts val="1800"/>
              </a:spcBef>
              <a:buFont typeface="+mj-lt"/>
              <a:buAutoNum type="arabicPeriod"/>
            </a:pPr>
            <a:r>
              <a:rPr lang="en-US" sz="2100" dirty="0">
                <a:solidFill>
                  <a:schemeClr val="bg1">
                    <a:lumMod val="85000"/>
                  </a:schemeClr>
                </a:solidFill>
              </a:rPr>
              <a:t>SWMP review and modification</a:t>
            </a:r>
          </a:p>
          <a:p>
            <a:pPr marL="457200" lvl="1" indent="-346075">
              <a:spcBef>
                <a:spcPts val="1800"/>
              </a:spcBef>
              <a:buFont typeface="+mj-lt"/>
              <a:buAutoNum type="arabicPeriod"/>
            </a:pPr>
            <a:r>
              <a:rPr lang="en-US" sz="2100" dirty="0">
                <a:solidFill>
                  <a:schemeClr val="bg1">
                    <a:lumMod val="85000"/>
                  </a:schemeClr>
                </a:solidFill>
              </a:rPr>
              <a:t>TMDL Pollutant Reduction Plan</a:t>
            </a:r>
          </a:p>
          <a:p>
            <a:pPr marL="457200" lvl="1" indent="-346075">
              <a:spcBef>
                <a:spcPts val="1800"/>
              </a:spcBef>
              <a:buFont typeface="+mj-lt"/>
              <a:buAutoNum type="arabicPeriod"/>
            </a:pPr>
            <a:r>
              <a:rPr lang="en-US" sz="2200" dirty="0">
                <a:solidFill>
                  <a:schemeClr val="accent6">
                    <a:lumMod val="40000"/>
                    <a:lumOff val="60000"/>
                  </a:schemeClr>
                </a:solidFill>
              </a:rPr>
              <a:t>TMDL Pollutant </a:t>
            </a:r>
            <a:r>
              <a:rPr lang="en-US" sz="2200" u="sng" dirty="0">
                <a:solidFill>
                  <a:schemeClr val="accent6">
                    <a:lumMod val="40000"/>
                    <a:lumOff val="60000"/>
                  </a:schemeClr>
                </a:solidFill>
              </a:rPr>
              <a:t>Monitoring</a:t>
            </a:r>
            <a:r>
              <a:rPr lang="en-US" sz="2200" dirty="0">
                <a:solidFill>
                  <a:schemeClr val="accent6">
                    <a:lumMod val="40000"/>
                    <a:lumOff val="60000"/>
                  </a:schemeClr>
                </a:solidFill>
              </a:rPr>
              <a:t> Plan</a:t>
            </a:r>
          </a:p>
          <a:p>
            <a:pPr marL="457200" lvl="1" indent="-346075">
              <a:spcBef>
                <a:spcPts val="1800"/>
              </a:spcBef>
              <a:buFont typeface="+mj-lt"/>
              <a:buAutoNum type="arabicPeriod"/>
            </a:pPr>
            <a:r>
              <a:rPr lang="en-US" sz="2200" dirty="0">
                <a:solidFill>
                  <a:schemeClr val="accent6">
                    <a:lumMod val="40000"/>
                    <a:lumOff val="60000"/>
                  </a:schemeClr>
                </a:solidFill>
              </a:rPr>
              <a:t>TMDL Baseline </a:t>
            </a:r>
            <a:r>
              <a:rPr lang="en-US" sz="2200" u="sng" dirty="0">
                <a:solidFill>
                  <a:schemeClr val="accent6">
                    <a:lumMod val="40000"/>
                    <a:lumOff val="60000"/>
                  </a:schemeClr>
                </a:solidFill>
              </a:rPr>
              <a:t>Monitoring</a:t>
            </a:r>
            <a:r>
              <a:rPr lang="en-US" sz="2200" dirty="0">
                <a:solidFill>
                  <a:schemeClr val="accent6">
                    <a:lumMod val="40000"/>
                    <a:lumOff val="60000"/>
                  </a:schemeClr>
                </a:solidFill>
              </a:rPr>
              <a:t> Plan (optional)</a:t>
            </a:r>
          </a:p>
          <a:p>
            <a:pPr marL="457200" lvl="1" indent="-346075">
              <a:spcBef>
                <a:spcPts val="1800"/>
              </a:spcBef>
              <a:buFont typeface="+mj-lt"/>
              <a:buAutoNum type="arabicPeriod"/>
            </a:pPr>
            <a:r>
              <a:rPr lang="en-US" sz="2200" u="sng" dirty="0">
                <a:solidFill>
                  <a:schemeClr val="accent6">
                    <a:lumMod val="40000"/>
                    <a:lumOff val="60000"/>
                  </a:schemeClr>
                </a:solidFill>
              </a:rPr>
              <a:t>Monitoring</a:t>
            </a:r>
            <a:r>
              <a:rPr lang="en-US" sz="2200" dirty="0">
                <a:solidFill>
                  <a:schemeClr val="accent6">
                    <a:lumMod val="40000"/>
                    <a:lumOff val="60000"/>
                  </a:schemeClr>
                </a:solidFill>
              </a:rPr>
              <a:t> requirements (including QAPP)</a:t>
            </a:r>
          </a:p>
          <a:p>
            <a:pPr marL="457200" lvl="1" indent="-346075">
              <a:spcBef>
                <a:spcPts val="1800"/>
              </a:spcBef>
              <a:buFont typeface="+mj-lt"/>
              <a:buAutoNum type="arabicPeriod"/>
            </a:pPr>
            <a:r>
              <a:rPr lang="en-US" sz="2100" dirty="0">
                <a:solidFill>
                  <a:schemeClr val="bg1">
                    <a:lumMod val="85000"/>
                  </a:schemeClr>
                </a:solidFill>
              </a:rPr>
              <a:t>Annual TMDL Implementation Report</a:t>
            </a:r>
          </a:p>
          <a:p>
            <a:pPr marL="457200" lvl="1" indent="-346075">
              <a:spcBef>
                <a:spcPts val="1800"/>
              </a:spcBef>
              <a:buFont typeface="+mj-lt"/>
              <a:buAutoNum type="arabicPeriod"/>
            </a:pPr>
            <a:r>
              <a:rPr lang="en-US" sz="2100" dirty="0">
                <a:solidFill>
                  <a:schemeClr val="bg1">
                    <a:lumMod val="85000"/>
                  </a:schemeClr>
                </a:solidFill>
              </a:rPr>
              <a:t>TMDL implementation schedule (Table IV-1)</a:t>
            </a:r>
          </a:p>
          <a:p>
            <a:pPr marL="457200" lvl="1" indent="-346075">
              <a:spcBef>
                <a:spcPts val="1800"/>
              </a:spcBef>
              <a:buFont typeface="+mj-lt"/>
              <a:buAutoNum type="arabicPeriod"/>
            </a:pPr>
            <a:r>
              <a:rPr lang="en-US" sz="2100" dirty="0">
                <a:solidFill>
                  <a:schemeClr val="bg1">
                    <a:lumMod val="85000"/>
                  </a:schemeClr>
                </a:solidFill>
              </a:rPr>
              <a:t>Existing approved TMDLs (Table IV-2)</a:t>
            </a:r>
          </a:p>
          <a:p>
            <a:pPr>
              <a:lnSpc>
                <a:spcPct val="90000"/>
              </a:lnSpc>
              <a:spcBef>
                <a:spcPts val="600"/>
              </a:spcBef>
            </a:pPr>
            <a:endParaRPr lang="en-US" sz="900" dirty="0">
              <a:solidFill>
                <a:srgbClr val="FFFFFF"/>
              </a:solidFill>
              <a:latin typeface="Calibri" pitchFamily="34" charset="0"/>
            </a:endParaRPr>
          </a:p>
        </p:txBody>
      </p:sp>
      <p:sp>
        <p:nvSpPr>
          <p:cNvPr id="6" name="Slide Number Placeholder 5"/>
          <p:cNvSpPr>
            <a:spLocks noGrp="1"/>
          </p:cNvSpPr>
          <p:nvPr>
            <p:ph type="sldNum" sz="quarter" idx="4294967295"/>
          </p:nvPr>
        </p:nvSpPr>
        <p:spPr>
          <a:xfrm>
            <a:off x="7475230" y="6201360"/>
            <a:ext cx="1150454" cy="365125"/>
          </a:xfrm>
          <a:prstGeom prst="rect">
            <a:avLst/>
          </a:prstGeo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AA92B48-8EBB-4430-85A3-4CD25765BB03}" type="slidenum">
              <a:rPr kumimoji="0" lang="en-US" sz="20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C53C708F-3F8C-4D73-B183-4C76C65BF67F}"/>
              </a:ext>
            </a:extLst>
          </p:cNvPr>
          <p:cNvSpPr/>
          <p:nvPr/>
        </p:nvSpPr>
        <p:spPr>
          <a:xfrm>
            <a:off x="533400" y="3200400"/>
            <a:ext cx="5562600" cy="1600200"/>
          </a:xfrm>
          <a:prstGeom prst="rect">
            <a:avLst/>
          </a:prstGeom>
          <a:solidFill>
            <a:schemeClr val="bg2">
              <a:alpha val="27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68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2322</Words>
  <Application>Microsoft Office PowerPoint</Application>
  <PresentationFormat>On-screen Show (4:3)</PresentationFormat>
  <Paragraphs>244</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Times New Roman</vt:lpstr>
      <vt:lpstr>Office Theme</vt:lpstr>
      <vt:lpstr>MCM-3 and Part IV Inspection   and Sampling Requirements</vt:lpstr>
      <vt:lpstr>INCOG’s GCSA Program Staff Changes</vt:lpstr>
      <vt:lpstr>GCSA FY22-23 Program Changes</vt:lpstr>
      <vt:lpstr>Overview of Relevant OKR04 Sections</vt:lpstr>
      <vt:lpstr>Overview of Relevant OKR04 Sections (cont.)</vt:lpstr>
      <vt:lpstr>Part IV.A  303(d) M&amp;S Requirements</vt:lpstr>
      <vt:lpstr>Part IV.A.1.c  Identify Pollutant Discharges</vt:lpstr>
      <vt:lpstr>Part IV.A.1.d  Inspect For Illicit Discharges</vt:lpstr>
      <vt:lpstr>Part IV.B  TMDL M&amp;S Requirements</vt:lpstr>
      <vt:lpstr>Part IV.B  TMDL Implementation Schedule</vt:lpstr>
      <vt:lpstr>Part IV.B.3  TMDL Pollutant Monitoring Plan</vt:lpstr>
      <vt:lpstr>Part IV.B.4  TMDL Baseline Monitoring Plan</vt:lpstr>
      <vt:lpstr>Part IV.B.5  TMDL Monitoring Requirements</vt:lpstr>
      <vt:lpstr>Part V.C.3  MCM-3 M&amp;S Requirements</vt:lpstr>
      <vt:lpstr>Part V.C.3.i Priority Area Requirements</vt:lpstr>
      <vt:lpstr>Part V.C.3.ii Source Tracking Requirements</vt:lpstr>
      <vt:lpstr>Part V.C.3.iv IDDE Sampling Requirements</vt:lpstr>
      <vt:lpstr>Part V.C.3.v DWFS Frequency Requirements</vt:lpstr>
      <vt:lpstr>Part VI.A  Monitoring Requirements</vt:lpstr>
      <vt:lpstr>Part VI.C.1  AR Data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(QA)  Overview</dc:title>
  <dc:creator>Richard Smith</dc:creator>
  <cp:lastModifiedBy>Seaman, Vernon</cp:lastModifiedBy>
  <cp:revision>147</cp:revision>
  <cp:lastPrinted>2021-01-21T19:01:07Z</cp:lastPrinted>
  <dcterms:created xsi:type="dcterms:W3CDTF">2021-01-12T22:11:42Z</dcterms:created>
  <dcterms:modified xsi:type="dcterms:W3CDTF">2022-05-17T20:33:25Z</dcterms:modified>
</cp:coreProperties>
</file>